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123.jpg" ContentType="image/jpeg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72" r:id="rId2"/>
    <p:sldId id="342" r:id="rId3"/>
    <p:sldId id="341" r:id="rId4"/>
    <p:sldId id="257" r:id="rId5"/>
    <p:sldId id="349" r:id="rId6"/>
    <p:sldId id="350" r:id="rId7"/>
    <p:sldId id="260" r:id="rId8"/>
    <p:sldId id="261" r:id="rId9"/>
    <p:sldId id="262" r:id="rId10"/>
    <p:sldId id="263" r:id="rId11"/>
    <p:sldId id="264" r:id="rId12"/>
    <p:sldId id="353" r:id="rId13"/>
    <p:sldId id="266" r:id="rId14"/>
    <p:sldId id="267" r:id="rId15"/>
    <p:sldId id="268" r:id="rId16"/>
    <p:sldId id="269" r:id="rId17"/>
    <p:sldId id="270" r:id="rId18"/>
    <p:sldId id="271" r:id="rId19"/>
    <p:sldId id="35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52" r:id="rId74"/>
    <p:sldId id="327" r:id="rId75"/>
    <p:sldId id="328" r:id="rId76"/>
    <p:sldId id="329" r:id="rId77"/>
    <p:sldId id="330" r:id="rId78"/>
    <p:sldId id="340" r:id="rId79"/>
    <p:sldId id="326" r:id="rId80"/>
    <p:sldId id="335" r:id="rId81"/>
    <p:sldId id="336" r:id="rId82"/>
    <p:sldId id="337" r:id="rId83"/>
    <p:sldId id="338" r:id="rId84"/>
    <p:sldId id="339" r:id="rId85"/>
    <p:sldId id="259" r:id="rId8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35B"/>
    <a:srgbClr val="3772FF"/>
    <a:srgbClr val="013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5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8C8CC-A93C-4598-ACE7-0DBE1D586643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CD255-A0E1-4A78-8D89-9A7898BCF1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166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35FEA-F9A3-42C0-BCA8-A1CD36489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107C93-4E5D-4846-BE1A-50808F8B1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30F65C-8625-4ADC-B10C-514E662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3B3004-45AA-415C-821E-4DDEFED1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0BE96-BFEE-400A-8AF5-CBA6F5A46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871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8857F-E8CD-4511-9583-04E398240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746624-2838-4ED0-8AF2-A84611750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691309-A551-4545-8E2A-3EDBAED2E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FAB7DC-DC72-478B-BBBF-C426CA2C9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27895E-C68F-47F7-B6DA-98754F11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2014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CAE1D5-2422-4C0E-AE4E-45FAA246C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74703A-17F8-4466-8A7C-87BBDD98F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A9A8DA-C18D-4B96-89CB-748CEF495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8D370F-2E2D-4572-8007-A1EAC887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8BDBCF-571A-4310-9A3D-818901D9F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5056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BDA3CB-C327-4E9A-9B59-5F54B6AAE9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4389" y="6"/>
            <a:ext cx="5627615" cy="3150527"/>
          </a:xfrm>
          <a:custGeom>
            <a:avLst/>
            <a:gdLst>
              <a:gd name="connsiteX0" fmla="*/ 677073 w 5627615"/>
              <a:gd name="connsiteY0" fmla="*/ 0 h 3150527"/>
              <a:gd name="connsiteX1" fmla="*/ 5627615 w 5627615"/>
              <a:gd name="connsiteY1" fmla="*/ 0 h 3150527"/>
              <a:gd name="connsiteX2" fmla="*/ 5627615 w 5627615"/>
              <a:gd name="connsiteY2" fmla="*/ 29479 h 3150527"/>
              <a:gd name="connsiteX3" fmla="*/ 5587292 w 5627615"/>
              <a:gd name="connsiteY3" fmla="*/ 69590 h 3150527"/>
              <a:gd name="connsiteX4" fmla="*/ 2640497 w 5627615"/>
              <a:gd name="connsiteY4" fmla="*/ 3000909 h 3150527"/>
              <a:gd name="connsiteX5" fmla="*/ 1905168 w 5627615"/>
              <a:gd name="connsiteY5" fmla="*/ 3000909 h 3150527"/>
              <a:gd name="connsiteX6" fmla="*/ 150408 w 5627615"/>
              <a:gd name="connsiteY6" fmla="*/ 1271990 h 3150527"/>
              <a:gd name="connsiteX7" fmla="*/ 150408 w 5627615"/>
              <a:gd name="connsiteY7" fmla="*/ 523899 h 3150527"/>
              <a:gd name="connsiteX8" fmla="*/ 623428 w 5627615"/>
              <a:gd name="connsiteY8" fmla="*/ 53363 h 3150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7615" h="3150527">
                <a:moveTo>
                  <a:pt x="677073" y="0"/>
                </a:moveTo>
                <a:lnTo>
                  <a:pt x="5627615" y="0"/>
                </a:lnTo>
                <a:lnTo>
                  <a:pt x="5627615" y="29479"/>
                </a:lnTo>
                <a:lnTo>
                  <a:pt x="5587292" y="69590"/>
                </a:lnTo>
                <a:cubicBezTo>
                  <a:pt x="5277778" y="377479"/>
                  <a:pt x="4515897" y="1135359"/>
                  <a:pt x="2640497" y="3000909"/>
                </a:cubicBezTo>
                <a:cubicBezTo>
                  <a:pt x="2439953" y="3200400"/>
                  <a:pt x="2105712" y="3200400"/>
                  <a:pt x="1905168" y="3000909"/>
                </a:cubicBezTo>
                <a:cubicBezTo>
                  <a:pt x="1905168" y="3000909"/>
                  <a:pt x="1905168" y="3000909"/>
                  <a:pt x="150408" y="1271990"/>
                </a:cubicBezTo>
                <a:cubicBezTo>
                  <a:pt x="-50136" y="1055875"/>
                  <a:pt x="-50136" y="723390"/>
                  <a:pt x="150408" y="523899"/>
                </a:cubicBezTo>
                <a:cubicBezTo>
                  <a:pt x="150408" y="523899"/>
                  <a:pt x="150408" y="523899"/>
                  <a:pt x="623428" y="53363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12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7D1D13CA-ADFC-48F8-827A-B120794A67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2883" y="-9561"/>
            <a:ext cx="4700337" cy="560825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s-CO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5E65808-C7C9-425D-A738-C7E07DC6C365}"/>
              </a:ext>
            </a:extLst>
          </p:cNvPr>
          <p:cNvGrpSpPr/>
          <p:nvPr userDrawn="1"/>
        </p:nvGrpSpPr>
        <p:grpSpPr>
          <a:xfrm>
            <a:off x="9333557" y="6233861"/>
            <a:ext cx="2486568" cy="530849"/>
            <a:chOff x="9333557" y="6233861"/>
            <a:chExt cx="2486568" cy="530849"/>
          </a:xfrm>
        </p:grpSpPr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8A6E2420-850D-4B5E-BB7E-63358F25D031}"/>
                </a:ext>
              </a:extLst>
            </p:cNvPr>
            <p:cNvSpPr txBox="1"/>
            <p:nvPr/>
          </p:nvSpPr>
          <p:spPr>
            <a:xfrm>
              <a:off x="9333557" y="6233861"/>
              <a:ext cx="2309592" cy="5308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ts val="3600"/>
                </a:lnSpc>
              </a:pPr>
              <a:r>
                <a:rPr lang="es-CO" sz="900" dirty="0">
                  <a:solidFill>
                    <a:srgbClr val="1D33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www.aerocivil.gov.co</a:t>
              </a:r>
              <a:endParaRPr lang="id-ID" sz="900" dirty="0">
                <a:solidFill>
                  <a:srgbClr val="1D33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Straight Connector 15">
              <a:extLst>
                <a:ext uri="{FF2B5EF4-FFF2-40B4-BE49-F238E27FC236}">
                  <a16:creationId xmlns:a16="http://schemas.microsoft.com/office/drawing/2014/main" id="{3E62202C-256C-49CD-A9A5-90956966BE51}"/>
                </a:ext>
              </a:extLst>
            </p:cNvPr>
            <p:cNvCxnSpPr/>
            <p:nvPr/>
          </p:nvCxnSpPr>
          <p:spPr>
            <a:xfrm rot="5400000" flipV="1">
              <a:off x="10504265" y="5370379"/>
              <a:ext cx="0" cy="2161656"/>
            </a:xfrm>
            <a:prstGeom prst="line">
              <a:avLst/>
            </a:prstGeom>
            <a:ln w="12700">
              <a:solidFill>
                <a:srgbClr val="003C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18">
              <a:extLst>
                <a:ext uri="{FF2B5EF4-FFF2-40B4-BE49-F238E27FC236}">
                  <a16:creationId xmlns:a16="http://schemas.microsoft.com/office/drawing/2014/main" id="{0FD0FCD2-D3C3-4CC1-A2C8-454133AC2810}"/>
                </a:ext>
              </a:extLst>
            </p:cNvPr>
            <p:cNvSpPr/>
            <p:nvPr/>
          </p:nvSpPr>
          <p:spPr>
            <a:xfrm rot="18900000">
              <a:off x="11614254" y="6350733"/>
              <a:ext cx="205871" cy="205871"/>
            </a:xfrm>
            <a:prstGeom prst="roundRect">
              <a:avLst/>
            </a:prstGeom>
            <a:gradFill>
              <a:gsLst>
                <a:gs pos="82000">
                  <a:srgbClr val="09193C"/>
                </a:gs>
                <a:gs pos="0">
                  <a:srgbClr val="003CA3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 </a:t>
              </a:r>
              <a:endParaRPr lang="id-ID" sz="1351" dirty="0"/>
            </a:p>
          </p:txBody>
        </p:sp>
      </p:grpSp>
      <p:grpSp>
        <p:nvGrpSpPr>
          <p:cNvPr id="8" name="Group 54">
            <a:extLst>
              <a:ext uri="{FF2B5EF4-FFF2-40B4-BE49-F238E27FC236}">
                <a16:creationId xmlns:a16="http://schemas.microsoft.com/office/drawing/2014/main" id="{8B2265E4-1275-42E3-B517-95EF9AD9DD93}"/>
              </a:ext>
            </a:extLst>
          </p:cNvPr>
          <p:cNvGrpSpPr/>
          <p:nvPr userDrawn="1"/>
        </p:nvGrpSpPr>
        <p:grpSpPr>
          <a:xfrm rot="10800000">
            <a:off x="-2" y="6457890"/>
            <a:ext cx="3004457" cy="400110"/>
            <a:chOff x="696686" y="3429000"/>
            <a:chExt cx="2409370" cy="522514"/>
          </a:xfrm>
        </p:grpSpPr>
        <p:sp>
          <p:nvSpPr>
            <p:cNvPr id="9" name="Rectangle 55">
              <a:extLst>
                <a:ext uri="{FF2B5EF4-FFF2-40B4-BE49-F238E27FC236}">
                  <a16:creationId xmlns:a16="http://schemas.microsoft.com/office/drawing/2014/main" id="{E034DFF0-24C8-4BA8-B424-7BDE2C8F9EF0}"/>
                </a:ext>
              </a:extLst>
            </p:cNvPr>
            <p:cNvSpPr/>
            <p:nvPr/>
          </p:nvSpPr>
          <p:spPr>
            <a:xfrm>
              <a:off x="1219200" y="3429000"/>
              <a:ext cx="522514" cy="522514"/>
            </a:xfrm>
            <a:prstGeom prst="rect">
              <a:avLst/>
            </a:prstGeom>
            <a:solidFill>
              <a:srgbClr val="388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Rectangle 56">
              <a:extLst>
                <a:ext uri="{FF2B5EF4-FFF2-40B4-BE49-F238E27FC236}">
                  <a16:creationId xmlns:a16="http://schemas.microsoft.com/office/drawing/2014/main" id="{7AAF841D-76D0-418B-B4CA-EF194826AF13}"/>
                </a:ext>
              </a:extLst>
            </p:cNvPr>
            <p:cNvSpPr/>
            <p:nvPr/>
          </p:nvSpPr>
          <p:spPr>
            <a:xfrm>
              <a:off x="1741713" y="3429000"/>
              <a:ext cx="1364343" cy="522514"/>
            </a:xfrm>
            <a:prstGeom prst="rect">
              <a:avLst/>
            </a:prstGeom>
            <a:gradFill>
              <a:gsLst>
                <a:gs pos="23000">
                  <a:srgbClr val="09193C"/>
                </a:gs>
                <a:gs pos="100000">
                  <a:srgbClr val="003CA3">
                    <a:lumMod val="7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" name="Rectangle 57">
              <a:extLst>
                <a:ext uri="{FF2B5EF4-FFF2-40B4-BE49-F238E27FC236}">
                  <a16:creationId xmlns:a16="http://schemas.microsoft.com/office/drawing/2014/main" id="{90C02560-82A6-4D5B-90F3-90626B1114D9}"/>
                </a:ext>
              </a:extLst>
            </p:cNvPr>
            <p:cNvSpPr/>
            <p:nvPr/>
          </p:nvSpPr>
          <p:spPr>
            <a:xfrm>
              <a:off x="696686" y="3429000"/>
              <a:ext cx="522514" cy="522514"/>
            </a:xfrm>
            <a:prstGeom prst="rect">
              <a:avLst/>
            </a:prstGeom>
            <a:solidFill>
              <a:srgbClr val="09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36D9C6E-8324-4AEA-8056-1E5D384F2EFA}"/>
              </a:ext>
            </a:extLst>
          </p:cNvPr>
          <p:cNvGrpSpPr/>
          <p:nvPr userDrawn="1"/>
        </p:nvGrpSpPr>
        <p:grpSpPr>
          <a:xfrm>
            <a:off x="9882405" y="-11123"/>
            <a:ext cx="2309593" cy="1375465"/>
            <a:chOff x="9882405" y="-11123"/>
            <a:chExt cx="2309593" cy="1375465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46BEB03A-610E-4029-B7F1-A4AAFB940550}"/>
                </a:ext>
              </a:extLst>
            </p:cNvPr>
            <p:cNvGrpSpPr/>
            <p:nvPr/>
          </p:nvGrpSpPr>
          <p:grpSpPr>
            <a:xfrm flipH="1">
              <a:off x="9882405" y="-11123"/>
              <a:ext cx="2309593" cy="1375465"/>
              <a:chOff x="-1" y="0"/>
              <a:chExt cx="1570413" cy="911205"/>
            </a:xfrm>
          </p:grpSpPr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BEC0CA4F-F9DE-4978-9D8F-1D74EFAAA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570412" cy="911205"/>
              </a:xfrm>
              <a:custGeom>
                <a:avLst/>
                <a:gdLst>
                  <a:gd name="T0" fmla="*/ 0 w 663"/>
                  <a:gd name="T1" fmla="*/ 384 h 384"/>
                  <a:gd name="T2" fmla="*/ 236 w 663"/>
                  <a:gd name="T3" fmla="*/ 384 h 384"/>
                  <a:gd name="T4" fmla="*/ 309 w 663"/>
                  <a:gd name="T5" fmla="*/ 354 h 384"/>
                  <a:gd name="T6" fmla="*/ 663 w 663"/>
                  <a:gd name="T7" fmla="*/ 0 h 384"/>
                  <a:gd name="T8" fmla="*/ 31 w 663"/>
                  <a:gd name="T9" fmla="*/ 5 h 384"/>
                  <a:gd name="T10" fmla="*/ 0 w 663"/>
                  <a:gd name="T11" fmla="*/ 384 h 384"/>
                  <a:gd name="connsiteX0" fmla="*/ 8 w 10008"/>
                  <a:gd name="connsiteY0" fmla="*/ 10000 h 10000"/>
                  <a:gd name="connsiteX1" fmla="*/ 3568 w 10008"/>
                  <a:gd name="connsiteY1" fmla="*/ 10000 h 10000"/>
                  <a:gd name="connsiteX2" fmla="*/ 4669 w 10008"/>
                  <a:gd name="connsiteY2" fmla="*/ 9219 h 10000"/>
                  <a:gd name="connsiteX3" fmla="*/ 10008 w 10008"/>
                  <a:gd name="connsiteY3" fmla="*/ 0 h 10000"/>
                  <a:gd name="connsiteX4" fmla="*/ 0 w 10008"/>
                  <a:gd name="connsiteY4" fmla="*/ 130 h 10000"/>
                  <a:gd name="connsiteX5" fmla="*/ 8 w 10008"/>
                  <a:gd name="connsiteY5" fmla="*/ 10000 h 10000"/>
                  <a:gd name="connsiteX0" fmla="*/ 8 w 10008"/>
                  <a:gd name="connsiteY0" fmla="*/ 10023 h 10023"/>
                  <a:gd name="connsiteX1" fmla="*/ 3568 w 10008"/>
                  <a:gd name="connsiteY1" fmla="*/ 10023 h 10023"/>
                  <a:gd name="connsiteX2" fmla="*/ 4669 w 10008"/>
                  <a:gd name="connsiteY2" fmla="*/ 9242 h 10023"/>
                  <a:gd name="connsiteX3" fmla="*/ 10008 w 10008"/>
                  <a:gd name="connsiteY3" fmla="*/ 23 h 10023"/>
                  <a:gd name="connsiteX4" fmla="*/ 0 w 10008"/>
                  <a:gd name="connsiteY4" fmla="*/ 0 h 10023"/>
                  <a:gd name="connsiteX5" fmla="*/ 8 w 10008"/>
                  <a:gd name="connsiteY5" fmla="*/ 10023 h 10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8" h="10023">
                    <a:moveTo>
                      <a:pt x="8" y="10023"/>
                    </a:moveTo>
                    <a:lnTo>
                      <a:pt x="3568" y="10023"/>
                    </a:lnTo>
                    <a:cubicBezTo>
                      <a:pt x="3975" y="10023"/>
                      <a:pt x="4367" y="9737"/>
                      <a:pt x="4669" y="9242"/>
                    </a:cubicBezTo>
                    <a:lnTo>
                      <a:pt x="10008" y="23"/>
                    </a:lnTo>
                    <a:lnTo>
                      <a:pt x="0" y="0"/>
                    </a:lnTo>
                    <a:cubicBezTo>
                      <a:pt x="3" y="3290"/>
                      <a:pt x="5" y="6733"/>
                      <a:pt x="8" y="10023"/>
                    </a:cubicBezTo>
                    <a:close/>
                  </a:path>
                </a:pathLst>
              </a:custGeom>
              <a:gradFill>
                <a:gsLst>
                  <a:gs pos="48000">
                    <a:srgbClr val="09193C"/>
                  </a:gs>
                  <a:gs pos="100000">
                    <a:srgbClr val="003CA3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1"/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F81696CA-6215-4D80-93E7-7BEDA595D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0"/>
                <a:ext cx="1157012" cy="671337"/>
              </a:xfrm>
              <a:custGeom>
                <a:avLst/>
                <a:gdLst>
                  <a:gd name="T0" fmla="*/ 0 w 663"/>
                  <a:gd name="T1" fmla="*/ 384 h 384"/>
                  <a:gd name="T2" fmla="*/ 236 w 663"/>
                  <a:gd name="T3" fmla="*/ 384 h 384"/>
                  <a:gd name="T4" fmla="*/ 309 w 663"/>
                  <a:gd name="T5" fmla="*/ 354 h 384"/>
                  <a:gd name="T6" fmla="*/ 663 w 663"/>
                  <a:gd name="T7" fmla="*/ 0 h 384"/>
                  <a:gd name="T8" fmla="*/ 31 w 663"/>
                  <a:gd name="T9" fmla="*/ 5 h 384"/>
                  <a:gd name="T10" fmla="*/ 0 w 663"/>
                  <a:gd name="T11" fmla="*/ 384 h 384"/>
                  <a:gd name="connsiteX0" fmla="*/ 8 w 10008"/>
                  <a:gd name="connsiteY0" fmla="*/ 10000 h 10000"/>
                  <a:gd name="connsiteX1" fmla="*/ 3568 w 10008"/>
                  <a:gd name="connsiteY1" fmla="*/ 10000 h 10000"/>
                  <a:gd name="connsiteX2" fmla="*/ 4669 w 10008"/>
                  <a:gd name="connsiteY2" fmla="*/ 9219 h 10000"/>
                  <a:gd name="connsiteX3" fmla="*/ 10008 w 10008"/>
                  <a:gd name="connsiteY3" fmla="*/ 0 h 10000"/>
                  <a:gd name="connsiteX4" fmla="*/ 0 w 10008"/>
                  <a:gd name="connsiteY4" fmla="*/ 130 h 10000"/>
                  <a:gd name="connsiteX5" fmla="*/ 8 w 10008"/>
                  <a:gd name="connsiteY5" fmla="*/ 10000 h 10000"/>
                  <a:gd name="connsiteX0" fmla="*/ 8 w 10008"/>
                  <a:gd name="connsiteY0" fmla="*/ 10023 h 10023"/>
                  <a:gd name="connsiteX1" fmla="*/ 3568 w 10008"/>
                  <a:gd name="connsiteY1" fmla="*/ 10023 h 10023"/>
                  <a:gd name="connsiteX2" fmla="*/ 4669 w 10008"/>
                  <a:gd name="connsiteY2" fmla="*/ 9242 h 10023"/>
                  <a:gd name="connsiteX3" fmla="*/ 10008 w 10008"/>
                  <a:gd name="connsiteY3" fmla="*/ 23 h 10023"/>
                  <a:gd name="connsiteX4" fmla="*/ 0 w 10008"/>
                  <a:gd name="connsiteY4" fmla="*/ 0 h 10023"/>
                  <a:gd name="connsiteX5" fmla="*/ 8 w 10008"/>
                  <a:gd name="connsiteY5" fmla="*/ 10023 h 10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8" h="10023">
                    <a:moveTo>
                      <a:pt x="8" y="10023"/>
                    </a:moveTo>
                    <a:lnTo>
                      <a:pt x="3568" y="10023"/>
                    </a:lnTo>
                    <a:cubicBezTo>
                      <a:pt x="3975" y="10023"/>
                      <a:pt x="4367" y="9737"/>
                      <a:pt x="4669" y="9242"/>
                    </a:cubicBezTo>
                    <a:lnTo>
                      <a:pt x="10008" y="23"/>
                    </a:lnTo>
                    <a:lnTo>
                      <a:pt x="0" y="0"/>
                    </a:lnTo>
                    <a:cubicBezTo>
                      <a:pt x="3" y="3290"/>
                      <a:pt x="5" y="6733"/>
                      <a:pt x="8" y="10023"/>
                    </a:cubicBezTo>
                    <a:close/>
                  </a:path>
                </a:pathLst>
              </a:custGeom>
              <a:gradFill>
                <a:gsLst>
                  <a:gs pos="23000">
                    <a:srgbClr val="09193C"/>
                  </a:gs>
                  <a:gs pos="100000">
                    <a:srgbClr val="003CA3">
                      <a:alpha val="70000"/>
                      <a:lumMod val="75000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1" dirty="0"/>
              </a:p>
            </p:txBody>
          </p:sp>
        </p:grp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3009C4B-790E-4623-AB89-A3A160736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8684" y="60642"/>
              <a:ext cx="1070217" cy="1070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07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37B3F7-8890-4915-BE39-3CCF14B934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53086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6AAFC98-3791-46E3-A3DB-35B7D45A93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08600" y="1"/>
            <a:ext cx="6883402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837D275-6EEA-4CAF-AF09-DA77ADC5FC10}"/>
              </a:ext>
            </a:extLst>
          </p:cNvPr>
          <p:cNvGrpSpPr/>
          <p:nvPr userDrawn="1"/>
        </p:nvGrpSpPr>
        <p:grpSpPr>
          <a:xfrm>
            <a:off x="-37575" y="0"/>
            <a:ext cx="8604526" cy="6875288"/>
            <a:chOff x="-37575" y="0"/>
            <a:chExt cx="8604526" cy="6875288"/>
          </a:xfrm>
        </p:grpSpPr>
        <p:sp>
          <p:nvSpPr>
            <p:cNvPr id="5" name="Parallelogram 7">
              <a:extLst>
                <a:ext uri="{FF2B5EF4-FFF2-40B4-BE49-F238E27FC236}">
                  <a16:creationId xmlns:a16="http://schemas.microsoft.com/office/drawing/2014/main" id="{42ACA849-34C3-41A9-9682-4C891BDA3BDF}"/>
                </a:ext>
              </a:extLst>
            </p:cNvPr>
            <p:cNvSpPr/>
            <p:nvPr/>
          </p:nvSpPr>
          <p:spPr>
            <a:xfrm flipH="1">
              <a:off x="-37575" y="2283235"/>
              <a:ext cx="5736351" cy="4592053"/>
            </a:xfrm>
            <a:prstGeom prst="parallelogram">
              <a:avLst>
                <a:gd name="adj" fmla="val 47269"/>
              </a:avLst>
            </a:prstGeom>
            <a:gradFill>
              <a:gsLst>
                <a:gs pos="0">
                  <a:srgbClr val="2F90D8">
                    <a:alpha val="87000"/>
                  </a:srgbClr>
                </a:gs>
                <a:gs pos="42000">
                  <a:srgbClr val="3354B5">
                    <a:alpha val="90000"/>
                  </a:srgbClr>
                </a:gs>
                <a:gs pos="100000">
                  <a:srgbClr val="361F9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7FCB1E03-DEC8-4D82-B4C3-C2D18D81FC11}"/>
                </a:ext>
              </a:extLst>
            </p:cNvPr>
            <p:cNvSpPr/>
            <p:nvPr/>
          </p:nvSpPr>
          <p:spPr>
            <a:xfrm flipH="1">
              <a:off x="0" y="0"/>
              <a:ext cx="8566951" cy="6858000"/>
            </a:xfrm>
            <a:prstGeom prst="parallelogram">
              <a:avLst>
                <a:gd name="adj" fmla="val 47269"/>
              </a:avLst>
            </a:prstGeom>
            <a:gradFill>
              <a:gsLst>
                <a:gs pos="0">
                  <a:srgbClr val="2F90D8">
                    <a:alpha val="87000"/>
                  </a:srgbClr>
                </a:gs>
                <a:gs pos="42000">
                  <a:srgbClr val="3354B5">
                    <a:alpha val="90000"/>
                  </a:srgbClr>
                </a:gs>
                <a:gs pos="100000">
                  <a:srgbClr val="361F9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</p:spTree>
    <p:extLst>
      <p:ext uri="{BB962C8B-B14F-4D97-AF65-F5344CB8AC3E}">
        <p14:creationId xmlns:p14="http://schemas.microsoft.com/office/powerpoint/2010/main" val="2096294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8668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AFE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1556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8D472-77A7-43CF-B142-157813E57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5670B-DF48-4F84-AF56-FAC6874CD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2473E5-CAB4-435C-A407-DB664C81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C31594-8C0A-432F-96BC-BB3BE17E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768A99-182C-4506-BEA9-545574668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6155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ACA466-E8D3-4062-9F3B-57B257A2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AB03F8-2F02-4D14-B9B6-8B5ABB363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04D702-FFA4-4233-B7D7-C9539302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F294DC-118B-42B0-A9DB-38560F66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7B82B7-DDAD-430A-8D1C-3F3CD0122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58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441D-281D-4132-9E48-876942FC8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BF3F06-2A8E-4C21-82BA-D191D9964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A8865B-47F0-44AC-9411-1F4D797C8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AAAB91-2EB5-4BCB-9D85-EAFA7BF2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EFC22C-2EEF-4561-8FA6-EB834275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925514-504C-47AD-8EA7-09F1762C6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65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14122-F507-4A36-8018-481B5A3C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976A72-DCC8-4F25-9E33-6A52B8B3A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B3F789-9339-4983-B29C-3F4DED1DC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443210B-425F-4964-8E06-33575131A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E155217-BA57-42CA-9FFC-F6ABE01EB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027CCDD-3ABF-4877-8ED9-F75252DC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7AE0B91-3FDD-4FF2-A403-546B2901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9CDBB1C-623D-43A4-8349-B3FA4E4C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421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B07C7-FF23-41CF-8B12-D424A4B09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3AAC4A4-5C48-4D66-ADC1-DE817FBD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418450-4EF3-48CE-B1E6-EE240B13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FDB8937-3462-4AF0-80DC-02D0D07E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504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F748AA-8255-47A5-8053-D9DAC74B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828020B-D73E-48FE-8830-ED6A4A950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98125AF-B094-4A06-9B25-B1F7FDED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836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03972-2A7B-481F-AFA3-4658D4C6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CC13F7-FC00-4F39-850E-77F3C40B2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BBF6FF-6BB1-4E48-AD07-2E3C63EFA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EDEDDD-CDC6-4D92-9306-A237F62B6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C168FA-2E69-4625-80CD-35CEF9FE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4417DC-29D4-47F5-93D6-69CE4DC5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7844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267C0-3447-4D19-9694-B07CD98B7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E3CA84-0EAC-4CAC-8F84-11FDEE2AC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265600-4455-496F-86AE-9F80394CC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E2A3FD-E055-4E5B-AE89-94290E89B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35388F-E54A-4645-81CF-EE20DFEE6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D76F06-81C3-4B3B-9C6D-3CA100F3D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700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0EED22-9B15-4ADB-993B-9C8C5ABEE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088764-D961-4E03-947A-BB0F387AE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2DE23F-BB8D-4FAE-AB6B-5EC6DDA6B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A6769E-0E1F-44BF-AF56-EF2F11E0D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15FA89-60AB-4F3C-8E82-DEA450E01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43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  <p:sldLayoutId id="2147483666" r:id="rId15"/>
    <p:sldLayoutId id="21474836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lianmarquina.es/10-cosas-que-debes-saber-antes-de-ser-community-manager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erademi.com/noticias/cambio-laboral-carrera-profesional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2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7.jp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www.colombiacompra.gov.co/secop-ii" TargetMode="Externa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 descr="Imagen que contiene avión, pequeño, tablero, mujer&#10;&#10;Descripción generada automáticamente">
            <a:extLst>
              <a:ext uri="{FF2B5EF4-FFF2-40B4-BE49-F238E27FC236}">
                <a16:creationId xmlns:a16="http://schemas.microsoft.com/office/drawing/2014/main" id="{FE48BAAD-4EB4-4830-8759-1282F73A3B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3" b="12543"/>
          <a:stretch>
            <a:fillRect/>
          </a:stretch>
        </p:blipFill>
        <p:spPr>
          <a:xfrm>
            <a:off x="0" y="0"/>
            <a:ext cx="12191997" cy="6858000"/>
          </a:xfr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C2B2D5D3-3084-4157-B625-76C415F8C143}"/>
              </a:ext>
            </a:extLst>
          </p:cNvPr>
          <p:cNvGrpSpPr/>
          <p:nvPr/>
        </p:nvGrpSpPr>
        <p:grpSpPr>
          <a:xfrm>
            <a:off x="-37575" y="0"/>
            <a:ext cx="8604526" cy="6875288"/>
            <a:chOff x="-37575" y="0"/>
            <a:chExt cx="8604526" cy="6875288"/>
          </a:xfrm>
        </p:grpSpPr>
        <p:sp>
          <p:nvSpPr>
            <p:cNvPr id="12" name="Parallelogram 7">
              <a:extLst>
                <a:ext uri="{FF2B5EF4-FFF2-40B4-BE49-F238E27FC236}">
                  <a16:creationId xmlns:a16="http://schemas.microsoft.com/office/drawing/2014/main" id="{B7249D5C-1B0A-4BA7-8890-27B41F19C6C4}"/>
                </a:ext>
              </a:extLst>
            </p:cNvPr>
            <p:cNvSpPr/>
            <p:nvPr/>
          </p:nvSpPr>
          <p:spPr>
            <a:xfrm flipH="1">
              <a:off x="-37575" y="2283235"/>
              <a:ext cx="5736351" cy="4592053"/>
            </a:xfrm>
            <a:prstGeom prst="parallelogram">
              <a:avLst>
                <a:gd name="adj" fmla="val 47269"/>
              </a:avLst>
            </a:prstGeom>
            <a:gradFill>
              <a:gsLst>
                <a:gs pos="0">
                  <a:srgbClr val="2F90D8">
                    <a:alpha val="87000"/>
                  </a:srgbClr>
                </a:gs>
                <a:gs pos="42000">
                  <a:srgbClr val="3354B5">
                    <a:alpha val="90000"/>
                  </a:srgbClr>
                </a:gs>
                <a:gs pos="100000">
                  <a:srgbClr val="361F9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4FFAB3D-15C7-4789-A2E5-F41639A0D56F}"/>
                </a:ext>
              </a:extLst>
            </p:cNvPr>
            <p:cNvSpPr/>
            <p:nvPr/>
          </p:nvSpPr>
          <p:spPr>
            <a:xfrm flipH="1">
              <a:off x="0" y="0"/>
              <a:ext cx="8566951" cy="6858000"/>
            </a:xfrm>
            <a:prstGeom prst="parallelogram">
              <a:avLst>
                <a:gd name="adj" fmla="val 47269"/>
              </a:avLst>
            </a:prstGeom>
            <a:gradFill>
              <a:gsLst>
                <a:gs pos="0">
                  <a:srgbClr val="2F90D8">
                    <a:alpha val="87000"/>
                  </a:srgbClr>
                </a:gs>
                <a:gs pos="42000">
                  <a:srgbClr val="3354B5">
                    <a:alpha val="90000"/>
                  </a:srgbClr>
                </a:gs>
                <a:gs pos="100000">
                  <a:srgbClr val="361F9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43E49FEA-1ECB-40DB-99D3-85D3E5A79CDF}"/>
              </a:ext>
            </a:extLst>
          </p:cNvPr>
          <p:cNvGrpSpPr/>
          <p:nvPr/>
        </p:nvGrpSpPr>
        <p:grpSpPr>
          <a:xfrm>
            <a:off x="9882405" y="-11123"/>
            <a:ext cx="2309593" cy="1375465"/>
            <a:chOff x="9882405" y="-11123"/>
            <a:chExt cx="2309593" cy="1375465"/>
          </a:xfrm>
        </p:grpSpPr>
        <p:grpSp>
          <p:nvGrpSpPr>
            <p:cNvPr id="28" name="Group 2">
              <a:extLst>
                <a:ext uri="{FF2B5EF4-FFF2-40B4-BE49-F238E27FC236}">
                  <a16:creationId xmlns:a16="http://schemas.microsoft.com/office/drawing/2014/main" id="{703BF2A4-DAA8-4184-AF95-EDA7EE3130D3}"/>
                </a:ext>
              </a:extLst>
            </p:cNvPr>
            <p:cNvGrpSpPr/>
            <p:nvPr/>
          </p:nvGrpSpPr>
          <p:grpSpPr>
            <a:xfrm flipH="1">
              <a:off x="9882405" y="-11123"/>
              <a:ext cx="2309593" cy="1375465"/>
              <a:chOff x="-1" y="0"/>
              <a:chExt cx="1570413" cy="911205"/>
            </a:xfrm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id="{DE2B3355-5157-4253-B322-B67926E4E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570412" cy="911205"/>
              </a:xfrm>
              <a:custGeom>
                <a:avLst/>
                <a:gdLst>
                  <a:gd name="T0" fmla="*/ 0 w 663"/>
                  <a:gd name="T1" fmla="*/ 384 h 384"/>
                  <a:gd name="T2" fmla="*/ 236 w 663"/>
                  <a:gd name="T3" fmla="*/ 384 h 384"/>
                  <a:gd name="T4" fmla="*/ 309 w 663"/>
                  <a:gd name="T5" fmla="*/ 354 h 384"/>
                  <a:gd name="T6" fmla="*/ 663 w 663"/>
                  <a:gd name="T7" fmla="*/ 0 h 384"/>
                  <a:gd name="T8" fmla="*/ 31 w 663"/>
                  <a:gd name="T9" fmla="*/ 5 h 384"/>
                  <a:gd name="T10" fmla="*/ 0 w 663"/>
                  <a:gd name="T11" fmla="*/ 384 h 384"/>
                  <a:gd name="connsiteX0" fmla="*/ 8 w 10008"/>
                  <a:gd name="connsiteY0" fmla="*/ 10000 h 10000"/>
                  <a:gd name="connsiteX1" fmla="*/ 3568 w 10008"/>
                  <a:gd name="connsiteY1" fmla="*/ 10000 h 10000"/>
                  <a:gd name="connsiteX2" fmla="*/ 4669 w 10008"/>
                  <a:gd name="connsiteY2" fmla="*/ 9219 h 10000"/>
                  <a:gd name="connsiteX3" fmla="*/ 10008 w 10008"/>
                  <a:gd name="connsiteY3" fmla="*/ 0 h 10000"/>
                  <a:gd name="connsiteX4" fmla="*/ 0 w 10008"/>
                  <a:gd name="connsiteY4" fmla="*/ 130 h 10000"/>
                  <a:gd name="connsiteX5" fmla="*/ 8 w 10008"/>
                  <a:gd name="connsiteY5" fmla="*/ 10000 h 10000"/>
                  <a:gd name="connsiteX0" fmla="*/ 8 w 10008"/>
                  <a:gd name="connsiteY0" fmla="*/ 10023 h 10023"/>
                  <a:gd name="connsiteX1" fmla="*/ 3568 w 10008"/>
                  <a:gd name="connsiteY1" fmla="*/ 10023 h 10023"/>
                  <a:gd name="connsiteX2" fmla="*/ 4669 w 10008"/>
                  <a:gd name="connsiteY2" fmla="*/ 9242 h 10023"/>
                  <a:gd name="connsiteX3" fmla="*/ 10008 w 10008"/>
                  <a:gd name="connsiteY3" fmla="*/ 23 h 10023"/>
                  <a:gd name="connsiteX4" fmla="*/ 0 w 10008"/>
                  <a:gd name="connsiteY4" fmla="*/ 0 h 10023"/>
                  <a:gd name="connsiteX5" fmla="*/ 8 w 10008"/>
                  <a:gd name="connsiteY5" fmla="*/ 10023 h 10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8" h="10023">
                    <a:moveTo>
                      <a:pt x="8" y="10023"/>
                    </a:moveTo>
                    <a:lnTo>
                      <a:pt x="3568" y="10023"/>
                    </a:lnTo>
                    <a:cubicBezTo>
                      <a:pt x="3975" y="10023"/>
                      <a:pt x="4367" y="9737"/>
                      <a:pt x="4669" y="9242"/>
                    </a:cubicBezTo>
                    <a:lnTo>
                      <a:pt x="10008" y="23"/>
                    </a:lnTo>
                    <a:lnTo>
                      <a:pt x="0" y="0"/>
                    </a:lnTo>
                    <a:cubicBezTo>
                      <a:pt x="3" y="3290"/>
                      <a:pt x="5" y="6733"/>
                      <a:pt x="8" y="10023"/>
                    </a:cubicBezTo>
                    <a:close/>
                  </a:path>
                </a:pathLst>
              </a:custGeom>
              <a:gradFill>
                <a:gsLst>
                  <a:gs pos="48000">
                    <a:srgbClr val="09193C"/>
                  </a:gs>
                  <a:gs pos="100000">
                    <a:srgbClr val="003CA3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1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977CC157-DFDD-4861-BAEF-E325FDC28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0"/>
                <a:ext cx="1157012" cy="671337"/>
              </a:xfrm>
              <a:custGeom>
                <a:avLst/>
                <a:gdLst>
                  <a:gd name="T0" fmla="*/ 0 w 663"/>
                  <a:gd name="T1" fmla="*/ 384 h 384"/>
                  <a:gd name="T2" fmla="*/ 236 w 663"/>
                  <a:gd name="T3" fmla="*/ 384 h 384"/>
                  <a:gd name="T4" fmla="*/ 309 w 663"/>
                  <a:gd name="T5" fmla="*/ 354 h 384"/>
                  <a:gd name="T6" fmla="*/ 663 w 663"/>
                  <a:gd name="T7" fmla="*/ 0 h 384"/>
                  <a:gd name="T8" fmla="*/ 31 w 663"/>
                  <a:gd name="T9" fmla="*/ 5 h 384"/>
                  <a:gd name="T10" fmla="*/ 0 w 663"/>
                  <a:gd name="T11" fmla="*/ 384 h 384"/>
                  <a:gd name="connsiteX0" fmla="*/ 8 w 10008"/>
                  <a:gd name="connsiteY0" fmla="*/ 10000 h 10000"/>
                  <a:gd name="connsiteX1" fmla="*/ 3568 w 10008"/>
                  <a:gd name="connsiteY1" fmla="*/ 10000 h 10000"/>
                  <a:gd name="connsiteX2" fmla="*/ 4669 w 10008"/>
                  <a:gd name="connsiteY2" fmla="*/ 9219 h 10000"/>
                  <a:gd name="connsiteX3" fmla="*/ 10008 w 10008"/>
                  <a:gd name="connsiteY3" fmla="*/ 0 h 10000"/>
                  <a:gd name="connsiteX4" fmla="*/ 0 w 10008"/>
                  <a:gd name="connsiteY4" fmla="*/ 130 h 10000"/>
                  <a:gd name="connsiteX5" fmla="*/ 8 w 10008"/>
                  <a:gd name="connsiteY5" fmla="*/ 10000 h 10000"/>
                  <a:gd name="connsiteX0" fmla="*/ 8 w 10008"/>
                  <a:gd name="connsiteY0" fmla="*/ 10023 h 10023"/>
                  <a:gd name="connsiteX1" fmla="*/ 3568 w 10008"/>
                  <a:gd name="connsiteY1" fmla="*/ 10023 h 10023"/>
                  <a:gd name="connsiteX2" fmla="*/ 4669 w 10008"/>
                  <a:gd name="connsiteY2" fmla="*/ 9242 h 10023"/>
                  <a:gd name="connsiteX3" fmla="*/ 10008 w 10008"/>
                  <a:gd name="connsiteY3" fmla="*/ 23 h 10023"/>
                  <a:gd name="connsiteX4" fmla="*/ 0 w 10008"/>
                  <a:gd name="connsiteY4" fmla="*/ 0 h 10023"/>
                  <a:gd name="connsiteX5" fmla="*/ 8 w 10008"/>
                  <a:gd name="connsiteY5" fmla="*/ 10023 h 10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8" h="10023">
                    <a:moveTo>
                      <a:pt x="8" y="10023"/>
                    </a:moveTo>
                    <a:lnTo>
                      <a:pt x="3568" y="10023"/>
                    </a:lnTo>
                    <a:cubicBezTo>
                      <a:pt x="3975" y="10023"/>
                      <a:pt x="4367" y="9737"/>
                      <a:pt x="4669" y="9242"/>
                    </a:cubicBezTo>
                    <a:lnTo>
                      <a:pt x="10008" y="23"/>
                    </a:lnTo>
                    <a:lnTo>
                      <a:pt x="0" y="0"/>
                    </a:lnTo>
                    <a:cubicBezTo>
                      <a:pt x="3" y="3290"/>
                      <a:pt x="5" y="6733"/>
                      <a:pt x="8" y="10023"/>
                    </a:cubicBezTo>
                    <a:close/>
                  </a:path>
                </a:pathLst>
              </a:custGeom>
              <a:gradFill>
                <a:gsLst>
                  <a:gs pos="23000">
                    <a:srgbClr val="09193C"/>
                  </a:gs>
                  <a:gs pos="100000">
                    <a:srgbClr val="003CA3">
                      <a:alpha val="70000"/>
                      <a:lumMod val="75000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1" dirty="0"/>
              </a:p>
            </p:txBody>
          </p:sp>
        </p:grp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4135B31C-BD6E-42BF-918E-678FC0DD9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8684" y="60642"/>
              <a:ext cx="1070217" cy="1070217"/>
            </a:xfrm>
            <a:prstGeom prst="rect">
              <a:avLst/>
            </a:prstGeom>
          </p:spPr>
        </p:pic>
      </p:grpSp>
      <p:pic>
        <p:nvPicPr>
          <p:cNvPr id="47" name="Picture Placeholder 8">
            <a:extLst>
              <a:ext uri="{FF2B5EF4-FFF2-40B4-BE49-F238E27FC236}">
                <a16:creationId xmlns:a16="http://schemas.microsoft.com/office/drawing/2014/main" id="{465518E7-EA49-461C-9B11-5BA2793602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7" t="-9861" r="-4677" b="-60150"/>
          <a:stretch/>
        </p:blipFill>
        <p:spPr>
          <a:xfrm>
            <a:off x="-37575" y="495569"/>
            <a:ext cx="8808775" cy="4954936"/>
          </a:xfrm>
          <a:prstGeom prst="rect">
            <a:avLst/>
          </a:prstGeom>
          <a:noFill/>
        </p:spPr>
      </p:pic>
      <p:sp>
        <p:nvSpPr>
          <p:cNvPr id="44" name="TextBox 1">
            <a:extLst>
              <a:ext uri="{FF2B5EF4-FFF2-40B4-BE49-F238E27FC236}">
                <a16:creationId xmlns:a16="http://schemas.microsoft.com/office/drawing/2014/main" id="{870EA270-D416-468C-B71F-7CCD007447DF}"/>
              </a:ext>
            </a:extLst>
          </p:cNvPr>
          <p:cNvSpPr txBox="1"/>
          <p:nvPr/>
        </p:nvSpPr>
        <p:spPr>
          <a:xfrm>
            <a:off x="185690" y="3221449"/>
            <a:ext cx="103980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 de supervisión contractual y responsabilidades en las aplicaciones destinadas  para el seguimiento y control.</a:t>
            </a:r>
          </a:p>
          <a:p>
            <a:pPr algn="just"/>
            <a:endParaRPr lang="es-E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Septiembre 2022</a:t>
            </a:r>
          </a:p>
          <a:p>
            <a:pPr algn="just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Administrativa </a:t>
            </a:r>
            <a:endParaRPr lang="id-ID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3121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01595" y="1399032"/>
            <a:ext cx="8223884" cy="1694814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15240" rIns="0" bIns="0" rtlCol="0">
            <a:spAutoFit/>
          </a:bodyPr>
          <a:lstStyle/>
          <a:p>
            <a:pPr algn="ctr">
              <a:spcBef>
                <a:spcPts val="120"/>
              </a:spcBef>
            </a:pP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¿QUE</a:t>
            </a:r>
            <a:endParaRPr sz="2700">
              <a:latin typeface="Arial"/>
              <a:cs typeface="Arial"/>
            </a:endParaRPr>
          </a:p>
          <a:p>
            <a:pPr marL="657860" marR="648970" algn="ctr"/>
            <a:r>
              <a:rPr sz="2700" b="1" spc="-25" dirty="0">
                <a:solidFill>
                  <a:srgbClr val="FFFFFF"/>
                </a:solidFill>
                <a:latin typeface="Arial"/>
                <a:cs typeface="Arial"/>
              </a:rPr>
              <a:t>NORMATIVIDAD</a:t>
            </a:r>
            <a:r>
              <a:rPr sz="27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RIGE</a:t>
            </a:r>
            <a:r>
              <a:rPr sz="27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7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SUPERVISIÓN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2700" b="1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Arial"/>
                <a:cs typeface="Arial"/>
              </a:rPr>
              <a:t>INTERVENTORÍA </a:t>
            </a: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2700" b="1" spc="-35" dirty="0">
                <a:solidFill>
                  <a:srgbClr val="FFFFFF"/>
                </a:solidFill>
                <a:latin typeface="Arial"/>
                <a:cs typeface="Arial"/>
              </a:rPr>
              <a:t>CONTRATOS </a:t>
            </a:r>
            <a:r>
              <a:rPr sz="27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70" dirty="0">
                <a:solidFill>
                  <a:srgbClr val="FFFFFF"/>
                </a:solidFill>
                <a:latin typeface="Arial"/>
                <a:cs typeface="Arial"/>
              </a:rPr>
              <a:t>ESTATALES?</a:t>
            </a:r>
            <a:endParaRPr sz="2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17243" y="3212338"/>
            <a:ext cx="8156575" cy="258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2400" spc="-25" dirty="0">
                <a:solidFill>
                  <a:srgbClr val="1E1C11"/>
                </a:solidFill>
                <a:latin typeface="Arial MT"/>
                <a:cs typeface="Arial MT"/>
              </a:rPr>
              <a:t>PARÁMETROS 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ESTABLECIDOS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 LAS LEYES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80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1993,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0" dirty="0">
                <a:solidFill>
                  <a:srgbClr val="1E1C11"/>
                </a:solidFill>
                <a:latin typeface="Arial MT"/>
                <a:cs typeface="Arial MT"/>
              </a:rPr>
              <a:t>1150</a:t>
            </a:r>
            <a:r>
              <a:rPr sz="24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2007,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SUS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DECRETOS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REGLAMENTARIOS,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LEY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1474 DE </a:t>
            </a:r>
            <a:r>
              <a:rPr sz="2400" spc="-40" dirty="0">
                <a:solidFill>
                  <a:srgbClr val="1E1C11"/>
                </a:solidFill>
                <a:latin typeface="Arial MT"/>
                <a:cs typeface="Arial MT"/>
              </a:rPr>
              <a:t>2011,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LAS NORMAS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CIVILES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Y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COMERCIALES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Y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DEMÁS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QUE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RIJAN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1E1C11"/>
                </a:solidFill>
                <a:latin typeface="Arial MT"/>
                <a:cs typeface="Arial MT"/>
              </a:rPr>
              <a:t>MATERIA,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LO </a:t>
            </a:r>
            <a:r>
              <a:rPr sz="2400" spc="-25" dirty="0">
                <a:solidFill>
                  <a:srgbClr val="1E1C11"/>
                </a:solidFill>
                <a:latin typeface="Arial MT"/>
                <a:cs typeface="Arial MT"/>
              </a:rPr>
              <a:t>ESTABLECIDO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 EL </a:t>
            </a:r>
            <a:r>
              <a:rPr sz="2400" spc="-3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24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LO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DISPUESTO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EN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MANUAL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SUPERVISIÓN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INTERVENTORÍA</a:t>
            </a:r>
            <a:r>
              <a:rPr sz="2400" spc="-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CADA</a:t>
            </a:r>
            <a:r>
              <a:rPr sz="2400" spc="-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ENTIDAD.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2958" y="898017"/>
            <a:ext cx="4955540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1F5F"/>
                </a:solidFill>
              </a:rPr>
              <a:t>OBLIGACIONES/FUNCIONES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6879" y="2470404"/>
            <a:ext cx="4193286" cy="419176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54505" y="3866464"/>
            <a:ext cx="3183255" cy="4800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789"/>
              </a:lnSpc>
              <a:spcBef>
                <a:spcPts val="95"/>
              </a:spcBef>
            </a:pP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Obligaciones/funciones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789"/>
              </a:lnSpc>
              <a:tabLst>
                <a:tab pos="1765300" algn="l"/>
                <a:tab pos="2616200" algn="l"/>
              </a:tabLst>
            </a:pPr>
            <a:r>
              <a:rPr sz="1600" b="1" spc="-30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dm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nis</a:t>
            </a:r>
            <a:r>
              <a:rPr sz="1600" b="1" spc="-15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sz="1600" b="1" spc="10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1600" b="1" spc="-30" dirty="0">
                <a:solidFill>
                  <a:srgbClr val="1E1C11"/>
                </a:solidFill>
                <a:latin typeface="Arial"/>
                <a:cs typeface="Arial"/>
              </a:rPr>
              <a:t>v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600" b="1" spc="1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: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1600" b="1" spc="-1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ol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1600" b="1" spc="-15" dirty="0">
                <a:solidFill>
                  <a:srgbClr val="1E1C11"/>
                </a:solidFill>
                <a:latin typeface="Arial"/>
                <a:cs typeface="Arial"/>
              </a:rPr>
              <a:t>b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54505" y="4498085"/>
            <a:ext cx="196532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1716405" algn="l"/>
              </a:tabLst>
            </a:pP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dili</a:t>
            </a:r>
            <a:r>
              <a:rPr sz="1600" b="1" spc="-10" dirty="0">
                <a:solidFill>
                  <a:srgbClr val="1E1C11"/>
                </a:solidFill>
                <a:latin typeface="Arial"/>
                <a:cs typeface="Arial"/>
              </a:rPr>
              <a:t>g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ncias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54505" y="4708397"/>
            <a:ext cx="251777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1772920" algn="l"/>
              </a:tabLst>
            </a:pP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ad</a:t>
            </a:r>
            <a:r>
              <a:rPr sz="1600" b="1" spc="-10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nis</a:t>
            </a:r>
            <a:r>
              <a:rPr sz="1600" b="1" spc="-15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sz="1600" b="1" spc="10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1600" b="1" spc="-30" dirty="0">
                <a:solidFill>
                  <a:srgbClr val="1E1C11"/>
                </a:solidFill>
                <a:latin typeface="Arial"/>
                <a:cs typeface="Arial"/>
              </a:rPr>
              <a:t>v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pro</a:t>
            </a:r>
            <a:r>
              <a:rPr sz="1600" b="1" spc="-15" dirty="0">
                <a:solidFill>
                  <a:srgbClr val="1E1C11"/>
                </a:solidFill>
                <a:latin typeface="Arial"/>
                <a:cs typeface="Arial"/>
              </a:rPr>
              <a:t>p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ias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54504" y="4287773"/>
            <a:ext cx="3185160" cy="689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ts val="1789"/>
              </a:lnSpc>
              <a:spcBef>
                <a:spcPts val="95"/>
              </a:spcBef>
              <a:tabLst>
                <a:tab pos="551815" algn="l"/>
                <a:tab pos="2255520" algn="l"/>
                <a:tab pos="2875915" algn="l"/>
              </a:tabLst>
            </a:pP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el	c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1600" b="1" spc="-15" dirty="0">
                <a:solidFill>
                  <a:srgbClr val="1E1C11"/>
                </a:solidFill>
                <a:latin typeface="Arial"/>
                <a:cs typeface="Arial"/>
              </a:rPr>
              <a:t>p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mi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1600" b="1" spc="-15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  <a:p>
            <a:pPr marR="5715" algn="r">
              <a:lnSpc>
                <a:spcPts val="1655"/>
              </a:lnSpc>
            </a:pP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orden</a:t>
            </a:r>
            <a:endParaRPr sz="1600">
              <a:latin typeface="Arial"/>
              <a:cs typeface="Arial"/>
            </a:endParaRPr>
          </a:p>
          <a:p>
            <a:pPr marR="5715" algn="r">
              <a:lnSpc>
                <a:spcPts val="1789"/>
              </a:lnSpc>
            </a:pP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54504" y="4918709"/>
            <a:ext cx="173926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contrato</a:t>
            </a:r>
            <a:r>
              <a:rPr sz="1600" b="1" spc="-3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suscrito.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50635" y="2304288"/>
            <a:ext cx="4711446" cy="452551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766687" y="3513582"/>
            <a:ext cx="366204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769870" algn="l"/>
              </a:tabLst>
            </a:pP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Obligaciones/funciones	Técnicas: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66687" y="3710178"/>
            <a:ext cx="366077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294130" algn="l"/>
                <a:tab pos="1728470" algn="l"/>
                <a:tab pos="2376170" algn="l"/>
                <a:tab pos="2936240" algn="l"/>
                <a:tab pos="3371850" algn="l"/>
              </a:tabLst>
            </a:pPr>
            <a:r>
              <a:rPr sz="1500" b="1" spc="-90" dirty="0">
                <a:solidFill>
                  <a:srgbClr val="1E1C11"/>
                </a:solidFill>
                <a:latin typeface="Arial"/>
                <a:cs typeface="Arial"/>
              </a:rPr>
              <a:t>V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500" b="1" spc="5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ic</a:t>
            </a:r>
            <a:r>
              <a:rPr sz="1500" b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ión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e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cada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un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o	</a:t>
            </a:r>
            <a:r>
              <a:rPr sz="1500" b="1" spc="5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e	los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66686" y="3908297"/>
            <a:ext cx="365887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138555" algn="l"/>
                <a:tab pos="2188845" algn="l"/>
                <a:tab pos="2573020" algn="l"/>
                <a:tab pos="3370579" algn="l"/>
              </a:tabLst>
            </a:pP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procesos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téc</a:t>
            </a:r>
            <a:r>
              <a:rPr sz="1500" b="1" spc="-20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1500" b="1" spc="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os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1500" b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rgo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66687" y="4104894"/>
            <a:ext cx="365823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contratista,</a:t>
            </a:r>
            <a:r>
              <a:rPr sz="1500" b="1" spc="434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para</a:t>
            </a:r>
            <a:r>
              <a:rPr sz="1500" b="1" spc="4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que</a:t>
            </a:r>
            <a:r>
              <a:rPr sz="1500" b="1" spc="4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se</a:t>
            </a:r>
            <a:r>
              <a:rPr sz="1500" b="1" spc="434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adelanten</a:t>
            </a:r>
            <a:r>
              <a:rPr sz="1500" b="1" spc="4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66687" y="4301490"/>
            <a:ext cx="3660775" cy="84709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ct val="86500"/>
              </a:lnSpc>
              <a:spcBef>
                <a:spcPts val="340"/>
              </a:spcBef>
            </a:pP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conformidad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con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 las</a:t>
            </a:r>
            <a:r>
              <a:rPr sz="1500" b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normas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técnicas </a:t>
            </a:r>
            <a:r>
              <a:rPr sz="1500" b="1" spc="-40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aplicables,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se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cumplan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con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 las </a:t>
            </a:r>
            <a:r>
              <a:rPr sz="1500" b="1" spc="-40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especificaciones técnicas previstas, 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los </a:t>
            </a:r>
            <a:r>
              <a:rPr sz="1500" b="1" spc="-40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planos,</a:t>
            </a:r>
            <a:r>
              <a:rPr sz="1500" b="1" spc="3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estudios</a:t>
            </a:r>
            <a:r>
              <a:rPr sz="1500" b="1" spc="3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sz="1500" b="1" spc="3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diseños,</a:t>
            </a:r>
            <a:r>
              <a:rPr sz="1500" b="1" spc="3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los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66686" y="5091176"/>
            <a:ext cx="3658870" cy="456534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59"/>
              </a:spcBef>
              <a:tabLst>
                <a:tab pos="1758950" algn="l"/>
                <a:tab pos="2395855" algn="l"/>
              </a:tabLst>
            </a:pP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ro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nogr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mas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pr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supues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tos  correspondientes.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41220" y="1501140"/>
            <a:ext cx="7545705" cy="1812289"/>
            <a:chOff x="617219" y="1501139"/>
            <a:chExt cx="7545705" cy="1812289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219" y="1711451"/>
              <a:ext cx="2023872" cy="16017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42660" y="1501139"/>
              <a:ext cx="2119884" cy="16824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2958" y="898017"/>
            <a:ext cx="4955540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1F5F"/>
                </a:solidFill>
              </a:rPr>
              <a:t>OBLIGACIONES/FUNCIONES</a:t>
            </a:r>
            <a:endParaRPr sz="280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52F2244-E02C-4D96-BF47-7181D1CC0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35000" r="13643" b="14196"/>
          <a:stretch/>
        </p:blipFill>
        <p:spPr>
          <a:xfrm>
            <a:off x="931819" y="1701517"/>
            <a:ext cx="9022080" cy="41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62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6353" y="1816621"/>
            <a:ext cx="6423025" cy="897255"/>
            <a:chOff x="1292352" y="1816620"/>
            <a:chExt cx="6423025" cy="8972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2352" y="1816620"/>
              <a:ext cx="6422898" cy="4701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26663" y="2243340"/>
              <a:ext cx="2756154" cy="47014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59131" y="1332465"/>
            <a:ext cx="7175446" cy="1120178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746885" marR="5080" indent="-1734820">
              <a:lnSpc>
                <a:spcPct val="100000"/>
              </a:lnSpc>
              <a:spcBef>
                <a:spcPts val="95"/>
              </a:spcBef>
            </a:pPr>
            <a:r>
              <a:rPr sz="3600" b="1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CALIDADES</a:t>
            </a:r>
            <a:r>
              <a:rPr sz="3600" b="1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36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-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INTERVENTOR</a:t>
            </a:r>
            <a:r>
              <a:rPr sz="3600" b="1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3600" b="1" spc="-76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SUPERVISOR.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8642" y="3039871"/>
            <a:ext cx="8194040" cy="2635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  <a:tabLst>
                <a:tab pos="4481195" algn="l"/>
              </a:tabLst>
            </a:pPr>
            <a:r>
              <a:rPr sz="2400" spc="-50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400" spc="1140" dirty="0">
                <a:solidFill>
                  <a:srgbClr val="1E1C11"/>
                </a:solidFill>
                <a:latin typeface="Arial MT"/>
                <a:cs typeface="Arial MT"/>
              </a:rPr>
              <a:t> 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CADA</a:t>
            </a:r>
            <a:r>
              <a:rPr sz="2400" spc="1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1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CASO,	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ATENDIENDO</a:t>
            </a:r>
            <a:r>
              <a:rPr sz="2400" spc="459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spc="2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PARTICULARIDADES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DEL OBJETO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CONTRACTUAL,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PERFIL QUE DEBE </a:t>
            </a:r>
            <a:r>
              <a:rPr sz="2400" spc="-35" dirty="0">
                <a:solidFill>
                  <a:srgbClr val="1E1C11"/>
                </a:solidFill>
                <a:latin typeface="Arial MT"/>
                <a:cs typeface="Arial MT"/>
              </a:rPr>
              <a:t>SATISFACER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400" spc="-35" dirty="0">
                <a:solidFill>
                  <a:srgbClr val="1E1C11"/>
                </a:solidFill>
                <a:latin typeface="Arial MT"/>
                <a:cs typeface="Arial MT"/>
              </a:rPr>
              <a:t>CONTRATISTA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SERVIDOR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PÚBLICO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QUE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DESEMPEÑARÁ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ACTIVIDADES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INTERVENTORÍA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SUPERVISIÓN,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DEBERÁ</a:t>
            </a:r>
            <a:r>
              <a:rPr sz="2400" spc="17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DETERMINARSE</a:t>
            </a:r>
            <a:r>
              <a:rPr sz="2400" spc="1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400" spc="1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400" spc="1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ESTUDIOS</a:t>
            </a:r>
            <a:r>
              <a:rPr sz="2400" spc="1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PREVIOS</a:t>
            </a:r>
            <a:endParaRPr sz="2400">
              <a:latin typeface="Arial MT"/>
              <a:cs typeface="Arial MT"/>
            </a:endParaRPr>
          </a:p>
          <a:p>
            <a:pPr marL="12700" algn="just">
              <a:spcBef>
                <a:spcPts val="385"/>
              </a:spcBef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CADA</a:t>
            </a:r>
            <a:r>
              <a:rPr sz="2400" spc="-1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30" dirty="0">
                <a:solidFill>
                  <a:srgbClr val="1E1C11"/>
                </a:solidFill>
                <a:latin typeface="Arial MT"/>
                <a:cs typeface="Arial MT"/>
              </a:rPr>
              <a:t>CONTRATACIÓN.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27227" y="3362158"/>
            <a:ext cx="1501775" cy="1834514"/>
            <a:chOff x="6803226" y="3362158"/>
            <a:chExt cx="1501775" cy="1834514"/>
          </a:xfrm>
        </p:grpSpPr>
        <p:sp>
          <p:nvSpPr>
            <p:cNvPr id="3" name="object 3"/>
            <p:cNvSpPr/>
            <p:nvPr/>
          </p:nvSpPr>
          <p:spPr>
            <a:xfrm>
              <a:off x="6803226" y="3362158"/>
              <a:ext cx="1501775" cy="1834514"/>
            </a:xfrm>
            <a:custGeom>
              <a:avLst/>
              <a:gdLst/>
              <a:ahLst/>
              <a:cxnLst/>
              <a:rect l="l" t="t" r="r" b="b"/>
              <a:pathLst>
                <a:path w="1501775" h="1834514">
                  <a:moveTo>
                    <a:pt x="1298383" y="0"/>
                  </a:moveTo>
                  <a:lnTo>
                    <a:pt x="206346" y="0"/>
                  </a:lnTo>
                  <a:lnTo>
                    <a:pt x="184124" y="3190"/>
                  </a:lnTo>
                  <a:lnTo>
                    <a:pt x="146028" y="9570"/>
                  </a:lnTo>
                  <a:lnTo>
                    <a:pt x="107938" y="25394"/>
                  </a:lnTo>
                  <a:lnTo>
                    <a:pt x="60318" y="60359"/>
                  </a:lnTo>
                  <a:lnTo>
                    <a:pt x="34921" y="92006"/>
                  </a:lnTo>
                  <a:lnTo>
                    <a:pt x="19048" y="126972"/>
                  </a:lnTo>
                  <a:lnTo>
                    <a:pt x="9523" y="145986"/>
                  </a:lnTo>
                  <a:lnTo>
                    <a:pt x="3174" y="184013"/>
                  </a:lnTo>
                  <a:lnTo>
                    <a:pt x="0" y="206345"/>
                  </a:lnTo>
                  <a:lnTo>
                    <a:pt x="0" y="1630961"/>
                  </a:lnTo>
                  <a:lnTo>
                    <a:pt x="3174" y="1653177"/>
                  </a:lnTo>
                  <a:lnTo>
                    <a:pt x="9523" y="1691244"/>
                  </a:lnTo>
                  <a:lnTo>
                    <a:pt x="19048" y="1710283"/>
                  </a:lnTo>
                  <a:lnTo>
                    <a:pt x="25396" y="1729325"/>
                  </a:lnTo>
                  <a:lnTo>
                    <a:pt x="34921" y="1745190"/>
                  </a:lnTo>
                  <a:lnTo>
                    <a:pt x="60318" y="1776920"/>
                  </a:lnTo>
                  <a:lnTo>
                    <a:pt x="92064" y="1799130"/>
                  </a:lnTo>
                  <a:lnTo>
                    <a:pt x="107938" y="1811823"/>
                  </a:lnTo>
                  <a:lnTo>
                    <a:pt x="126986" y="1818169"/>
                  </a:lnTo>
                  <a:lnTo>
                    <a:pt x="146028" y="1827688"/>
                  </a:lnTo>
                  <a:lnTo>
                    <a:pt x="184124" y="1834034"/>
                  </a:lnTo>
                  <a:lnTo>
                    <a:pt x="1320643" y="1834034"/>
                  </a:lnTo>
                  <a:lnTo>
                    <a:pt x="1358803" y="1827688"/>
                  </a:lnTo>
                  <a:lnTo>
                    <a:pt x="1377756" y="1818169"/>
                  </a:lnTo>
                  <a:lnTo>
                    <a:pt x="1396836" y="1811823"/>
                  </a:lnTo>
                  <a:lnTo>
                    <a:pt x="1412736" y="1799130"/>
                  </a:lnTo>
                  <a:lnTo>
                    <a:pt x="1444409" y="1776920"/>
                  </a:lnTo>
                  <a:lnTo>
                    <a:pt x="1459990" y="1754709"/>
                  </a:lnTo>
                  <a:lnTo>
                    <a:pt x="206346" y="1754709"/>
                  </a:lnTo>
                  <a:lnTo>
                    <a:pt x="180957" y="1751536"/>
                  </a:lnTo>
                  <a:lnTo>
                    <a:pt x="136513" y="1732497"/>
                  </a:lnTo>
                  <a:lnTo>
                    <a:pt x="101589" y="1700763"/>
                  </a:lnTo>
                  <a:lnTo>
                    <a:pt x="82541" y="1656342"/>
                  </a:lnTo>
                  <a:lnTo>
                    <a:pt x="82541" y="180951"/>
                  </a:lnTo>
                  <a:lnTo>
                    <a:pt x="101589" y="136542"/>
                  </a:lnTo>
                  <a:lnTo>
                    <a:pt x="117459" y="117401"/>
                  </a:lnTo>
                  <a:lnTo>
                    <a:pt x="136513" y="101577"/>
                  </a:lnTo>
                  <a:lnTo>
                    <a:pt x="180957" y="82563"/>
                  </a:lnTo>
                  <a:lnTo>
                    <a:pt x="1460027" y="82563"/>
                  </a:lnTo>
                  <a:lnTo>
                    <a:pt x="1444409" y="60359"/>
                  </a:lnTo>
                  <a:lnTo>
                    <a:pt x="1412736" y="34965"/>
                  </a:lnTo>
                  <a:lnTo>
                    <a:pt x="1377756" y="15951"/>
                  </a:lnTo>
                  <a:lnTo>
                    <a:pt x="1320643" y="3190"/>
                  </a:lnTo>
                  <a:lnTo>
                    <a:pt x="1298383" y="0"/>
                  </a:lnTo>
                  <a:close/>
                </a:path>
                <a:path w="1501775" h="1834514">
                  <a:moveTo>
                    <a:pt x="1460027" y="82563"/>
                  </a:moveTo>
                  <a:lnTo>
                    <a:pt x="1323823" y="82563"/>
                  </a:lnTo>
                  <a:lnTo>
                    <a:pt x="1368216" y="101577"/>
                  </a:lnTo>
                  <a:lnTo>
                    <a:pt x="1387296" y="117401"/>
                  </a:lnTo>
                  <a:lnTo>
                    <a:pt x="1403196" y="136542"/>
                  </a:lnTo>
                  <a:lnTo>
                    <a:pt x="1412736" y="158747"/>
                  </a:lnTo>
                  <a:lnTo>
                    <a:pt x="1419096" y="180951"/>
                  </a:lnTo>
                  <a:lnTo>
                    <a:pt x="1422276" y="206345"/>
                  </a:lnTo>
                  <a:lnTo>
                    <a:pt x="1422276" y="1630961"/>
                  </a:lnTo>
                  <a:lnTo>
                    <a:pt x="1412736" y="1678559"/>
                  </a:lnTo>
                  <a:lnTo>
                    <a:pt x="1387296" y="1719805"/>
                  </a:lnTo>
                  <a:lnTo>
                    <a:pt x="1346083" y="1745190"/>
                  </a:lnTo>
                  <a:lnTo>
                    <a:pt x="1298383" y="1754709"/>
                  </a:lnTo>
                  <a:lnTo>
                    <a:pt x="1459990" y="1754709"/>
                  </a:lnTo>
                  <a:lnTo>
                    <a:pt x="1466669" y="1745190"/>
                  </a:lnTo>
                  <a:lnTo>
                    <a:pt x="1479389" y="1729325"/>
                  </a:lnTo>
                  <a:lnTo>
                    <a:pt x="1485749" y="1710283"/>
                  </a:lnTo>
                  <a:lnTo>
                    <a:pt x="1495289" y="1691244"/>
                  </a:lnTo>
                  <a:lnTo>
                    <a:pt x="1501649" y="1653177"/>
                  </a:lnTo>
                  <a:lnTo>
                    <a:pt x="1501649" y="184013"/>
                  </a:lnTo>
                  <a:lnTo>
                    <a:pt x="1495289" y="145986"/>
                  </a:lnTo>
                  <a:lnTo>
                    <a:pt x="1485749" y="126972"/>
                  </a:lnTo>
                  <a:lnTo>
                    <a:pt x="1479389" y="107958"/>
                  </a:lnTo>
                  <a:lnTo>
                    <a:pt x="1466669" y="92006"/>
                  </a:lnTo>
                  <a:lnTo>
                    <a:pt x="1460027" y="82563"/>
                  </a:lnTo>
                  <a:close/>
                </a:path>
              </a:pathLst>
            </a:custGeom>
            <a:solidFill>
              <a:srgbClr val="FF1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68299" y="3584333"/>
              <a:ext cx="933450" cy="1297940"/>
            </a:xfrm>
            <a:custGeom>
              <a:avLst/>
              <a:gdLst/>
              <a:ahLst/>
              <a:cxnLst/>
              <a:rect l="l" t="t" r="r" b="b"/>
              <a:pathLst>
                <a:path w="933450" h="1297939">
                  <a:moveTo>
                    <a:pt x="146037" y="1193025"/>
                  </a:moveTo>
                  <a:lnTo>
                    <a:pt x="114287" y="1193025"/>
                  </a:lnTo>
                  <a:lnTo>
                    <a:pt x="104762" y="1250149"/>
                  </a:lnTo>
                  <a:lnTo>
                    <a:pt x="88887" y="1193025"/>
                  </a:lnTo>
                  <a:lnTo>
                    <a:pt x="57137" y="1193025"/>
                  </a:lnTo>
                  <a:lnTo>
                    <a:pt x="41262" y="1250149"/>
                  </a:lnTo>
                  <a:lnTo>
                    <a:pt x="31750" y="1193025"/>
                  </a:lnTo>
                  <a:lnTo>
                    <a:pt x="0" y="1193025"/>
                  </a:lnTo>
                  <a:lnTo>
                    <a:pt x="22225" y="1294561"/>
                  </a:lnTo>
                  <a:lnTo>
                    <a:pt x="53975" y="1294561"/>
                  </a:lnTo>
                  <a:lnTo>
                    <a:pt x="73012" y="1231112"/>
                  </a:lnTo>
                  <a:lnTo>
                    <a:pt x="92075" y="1294561"/>
                  </a:lnTo>
                  <a:lnTo>
                    <a:pt x="123825" y="1294561"/>
                  </a:lnTo>
                  <a:lnTo>
                    <a:pt x="146037" y="1193025"/>
                  </a:lnTo>
                  <a:close/>
                </a:path>
                <a:path w="933450" h="1297939">
                  <a:moveTo>
                    <a:pt x="247624" y="1272349"/>
                  </a:moveTo>
                  <a:lnTo>
                    <a:pt x="187299" y="1272349"/>
                  </a:lnTo>
                  <a:lnTo>
                    <a:pt x="244462" y="1212062"/>
                  </a:lnTo>
                  <a:lnTo>
                    <a:pt x="244462" y="1193025"/>
                  </a:lnTo>
                  <a:lnTo>
                    <a:pt x="152387" y="1193025"/>
                  </a:lnTo>
                  <a:lnTo>
                    <a:pt x="152387" y="1215250"/>
                  </a:lnTo>
                  <a:lnTo>
                    <a:pt x="206362" y="1215250"/>
                  </a:lnTo>
                  <a:lnTo>
                    <a:pt x="149212" y="1275524"/>
                  </a:lnTo>
                  <a:lnTo>
                    <a:pt x="149212" y="1294561"/>
                  </a:lnTo>
                  <a:lnTo>
                    <a:pt x="247624" y="1294561"/>
                  </a:lnTo>
                  <a:lnTo>
                    <a:pt x="247624" y="1272349"/>
                  </a:lnTo>
                  <a:close/>
                </a:path>
                <a:path w="933450" h="1297939">
                  <a:moveTo>
                    <a:pt x="355561" y="1256487"/>
                  </a:moveTo>
                  <a:lnTo>
                    <a:pt x="353974" y="1253312"/>
                  </a:lnTo>
                  <a:lnTo>
                    <a:pt x="352386" y="1250149"/>
                  </a:lnTo>
                  <a:lnTo>
                    <a:pt x="346036" y="1243787"/>
                  </a:lnTo>
                  <a:lnTo>
                    <a:pt x="336511" y="1240624"/>
                  </a:lnTo>
                  <a:lnTo>
                    <a:pt x="346036" y="1234274"/>
                  </a:lnTo>
                  <a:lnTo>
                    <a:pt x="349211" y="1227924"/>
                  </a:lnTo>
                  <a:lnTo>
                    <a:pt x="352386" y="1218412"/>
                  </a:lnTo>
                  <a:lnTo>
                    <a:pt x="350278" y="1212062"/>
                  </a:lnTo>
                  <a:lnTo>
                    <a:pt x="349211" y="1208887"/>
                  </a:lnTo>
                  <a:lnTo>
                    <a:pt x="342874" y="1199375"/>
                  </a:lnTo>
                  <a:lnTo>
                    <a:pt x="333349" y="1193025"/>
                  </a:lnTo>
                  <a:lnTo>
                    <a:pt x="323811" y="1193025"/>
                  </a:lnTo>
                  <a:lnTo>
                    <a:pt x="323811" y="1259662"/>
                  </a:lnTo>
                  <a:lnTo>
                    <a:pt x="323811" y="1266012"/>
                  </a:lnTo>
                  <a:lnTo>
                    <a:pt x="317474" y="1272349"/>
                  </a:lnTo>
                  <a:lnTo>
                    <a:pt x="292061" y="1272349"/>
                  </a:lnTo>
                  <a:lnTo>
                    <a:pt x="292061" y="1253312"/>
                  </a:lnTo>
                  <a:lnTo>
                    <a:pt x="317474" y="1253312"/>
                  </a:lnTo>
                  <a:lnTo>
                    <a:pt x="323811" y="1259662"/>
                  </a:lnTo>
                  <a:lnTo>
                    <a:pt x="323811" y="1193025"/>
                  </a:lnTo>
                  <a:lnTo>
                    <a:pt x="320636" y="1193025"/>
                  </a:lnTo>
                  <a:lnTo>
                    <a:pt x="320636" y="1221587"/>
                  </a:lnTo>
                  <a:lnTo>
                    <a:pt x="317474" y="1231112"/>
                  </a:lnTo>
                  <a:lnTo>
                    <a:pt x="307936" y="1234274"/>
                  </a:lnTo>
                  <a:lnTo>
                    <a:pt x="292061" y="1234274"/>
                  </a:lnTo>
                  <a:lnTo>
                    <a:pt x="292061" y="1212062"/>
                  </a:lnTo>
                  <a:lnTo>
                    <a:pt x="307936" y="1212062"/>
                  </a:lnTo>
                  <a:lnTo>
                    <a:pt x="317474" y="1215250"/>
                  </a:lnTo>
                  <a:lnTo>
                    <a:pt x="320636" y="1221587"/>
                  </a:lnTo>
                  <a:lnTo>
                    <a:pt x="320636" y="1193025"/>
                  </a:lnTo>
                  <a:lnTo>
                    <a:pt x="260311" y="1193025"/>
                  </a:lnTo>
                  <a:lnTo>
                    <a:pt x="260311" y="1294561"/>
                  </a:lnTo>
                  <a:lnTo>
                    <a:pt x="330161" y="1294561"/>
                  </a:lnTo>
                  <a:lnTo>
                    <a:pt x="342874" y="1291386"/>
                  </a:lnTo>
                  <a:lnTo>
                    <a:pt x="349211" y="1288211"/>
                  </a:lnTo>
                  <a:lnTo>
                    <a:pt x="355561" y="1275524"/>
                  </a:lnTo>
                  <a:lnTo>
                    <a:pt x="355561" y="1272349"/>
                  </a:lnTo>
                  <a:lnTo>
                    <a:pt x="355561" y="1256487"/>
                  </a:lnTo>
                  <a:close/>
                </a:path>
                <a:path w="933450" h="1297939">
                  <a:moveTo>
                    <a:pt x="425411" y="1031201"/>
                  </a:moveTo>
                  <a:lnTo>
                    <a:pt x="396824" y="1031201"/>
                  </a:lnTo>
                  <a:lnTo>
                    <a:pt x="384136" y="1088326"/>
                  </a:lnTo>
                  <a:lnTo>
                    <a:pt x="368261" y="1031201"/>
                  </a:lnTo>
                  <a:lnTo>
                    <a:pt x="339686" y="1031201"/>
                  </a:lnTo>
                  <a:lnTo>
                    <a:pt x="323811" y="1088326"/>
                  </a:lnTo>
                  <a:lnTo>
                    <a:pt x="311124" y="1031201"/>
                  </a:lnTo>
                  <a:lnTo>
                    <a:pt x="282549" y="1031201"/>
                  </a:lnTo>
                  <a:lnTo>
                    <a:pt x="304774" y="1132751"/>
                  </a:lnTo>
                  <a:lnTo>
                    <a:pt x="336511" y="1132751"/>
                  </a:lnTo>
                  <a:lnTo>
                    <a:pt x="352386" y="1069289"/>
                  </a:lnTo>
                  <a:lnTo>
                    <a:pt x="371436" y="1132751"/>
                  </a:lnTo>
                  <a:lnTo>
                    <a:pt x="403186" y="1132751"/>
                  </a:lnTo>
                  <a:lnTo>
                    <a:pt x="425411" y="1031201"/>
                  </a:lnTo>
                  <a:close/>
                </a:path>
                <a:path w="933450" h="1297939">
                  <a:moveTo>
                    <a:pt x="476199" y="1294561"/>
                  </a:moveTo>
                  <a:lnTo>
                    <a:pt x="460324" y="1266012"/>
                  </a:lnTo>
                  <a:lnTo>
                    <a:pt x="457149" y="1259662"/>
                  </a:lnTo>
                  <a:lnTo>
                    <a:pt x="450799" y="1253312"/>
                  </a:lnTo>
                  <a:lnTo>
                    <a:pt x="444449" y="1250149"/>
                  </a:lnTo>
                  <a:lnTo>
                    <a:pt x="453974" y="1246974"/>
                  </a:lnTo>
                  <a:lnTo>
                    <a:pt x="463511" y="1234274"/>
                  </a:lnTo>
                  <a:lnTo>
                    <a:pt x="466674" y="1227924"/>
                  </a:lnTo>
                  <a:lnTo>
                    <a:pt x="466674" y="1212062"/>
                  </a:lnTo>
                  <a:lnTo>
                    <a:pt x="463511" y="1202550"/>
                  </a:lnTo>
                  <a:lnTo>
                    <a:pt x="457149" y="1199375"/>
                  </a:lnTo>
                  <a:lnTo>
                    <a:pt x="450799" y="1193025"/>
                  </a:lnTo>
                  <a:lnTo>
                    <a:pt x="434924" y="1193025"/>
                  </a:lnTo>
                  <a:lnTo>
                    <a:pt x="434924" y="1218412"/>
                  </a:lnTo>
                  <a:lnTo>
                    <a:pt x="434924" y="1227924"/>
                  </a:lnTo>
                  <a:lnTo>
                    <a:pt x="428574" y="1231112"/>
                  </a:lnTo>
                  <a:lnTo>
                    <a:pt x="419049" y="1234274"/>
                  </a:lnTo>
                  <a:lnTo>
                    <a:pt x="406361" y="1234274"/>
                  </a:lnTo>
                  <a:lnTo>
                    <a:pt x="406361" y="1212062"/>
                  </a:lnTo>
                  <a:lnTo>
                    <a:pt x="428574" y="1212062"/>
                  </a:lnTo>
                  <a:lnTo>
                    <a:pt x="434924" y="1218412"/>
                  </a:lnTo>
                  <a:lnTo>
                    <a:pt x="434924" y="1193025"/>
                  </a:lnTo>
                  <a:lnTo>
                    <a:pt x="374611" y="1193025"/>
                  </a:lnTo>
                  <a:lnTo>
                    <a:pt x="374611" y="1294561"/>
                  </a:lnTo>
                  <a:lnTo>
                    <a:pt x="406361" y="1294561"/>
                  </a:lnTo>
                  <a:lnTo>
                    <a:pt x="406361" y="1253312"/>
                  </a:lnTo>
                  <a:lnTo>
                    <a:pt x="409536" y="1253312"/>
                  </a:lnTo>
                  <a:lnTo>
                    <a:pt x="415886" y="1256487"/>
                  </a:lnTo>
                  <a:lnTo>
                    <a:pt x="422236" y="1262837"/>
                  </a:lnTo>
                  <a:lnTo>
                    <a:pt x="441286" y="1294561"/>
                  </a:lnTo>
                  <a:lnTo>
                    <a:pt x="476199" y="1294561"/>
                  </a:lnTo>
                  <a:close/>
                </a:path>
                <a:path w="933450" h="1297939">
                  <a:moveTo>
                    <a:pt x="526999" y="1101013"/>
                  </a:moveTo>
                  <a:lnTo>
                    <a:pt x="479374" y="1062939"/>
                  </a:lnTo>
                  <a:lnTo>
                    <a:pt x="466674" y="1059764"/>
                  </a:lnTo>
                  <a:lnTo>
                    <a:pt x="463511" y="1056589"/>
                  </a:lnTo>
                  <a:lnTo>
                    <a:pt x="466674" y="1050239"/>
                  </a:lnTo>
                  <a:lnTo>
                    <a:pt x="476199" y="1047064"/>
                  </a:lnTo>
                  <a:lnTo>
                    <a:pt x="482549" y="1047064"/>
                  </a:lnTo>
                  <a:lnTo>
                    <a:pt x="485724" y="1050239"/>
                  </a:lnTo>
                  <a:lnTo>
                    <a:pt x="488899" y="1056589"/>
                  </a:lnTo>
                  <a:lnTo>
                    <a:pt x="492074" y="1059764"/>
                  </a:lnTo>
                  <a:lnTo>
                    <a:pt x="523824" y="1059764"/>
                  </a:lnTo>
                  <a:lnTo>
                    <a:pt x="518731" y="1047064"/>
                  </a:lnTo>
                  <a:lnTo>
                    <a:pt x="517461" y="1043901"/>
                  </a:lnTo>
                  <a:lnTo>
                    <a:pt x="511124" y="1034389"/>
                  </a:lnTo>
                  <a:lnTo>
                    <a:pt x="498424" y="1031201"/>
                  </a:lnTo>
                  <a:lnTo>
                    <a:pt x="479374" y="1028026"/>
                  </a:lnTo>
                  <a:lnTo>
                    <a:pt x="463511" y="1028026"/>
                  </a:lnTo>
                  <a:lnTo>
                    <a:pt x="453974" y="1031201"/>
                  </a:lnTo>
                  <a:lnTo>
                    <a:pt x="444449" y="1037551"/>
                  </a:lnTo>
                  <a:lnTo>
                    <a:pt x="438099" y="1050239"/>
                  </a:lnTo>
                  <a:lnTo>
                    <a:pt x="434924" y="1059764"/>
                  </a:lnTo>
                  <a:lnTo>
                    <a:pt x="438099" y="1069289"/>
                  </a:lnTo>
                  <a:lnTo>
                    <a:pt x="444449" y="1078801"/>
                  </a:lnTo>
                  <a:lnTo>
                    <a:pt x="457149" y="1085151"/>
                  </a:lnTo>
                  <a:lnTo>
                    <a:pt x="473024" y="1091488"/>
                  </a:lnTo>
                  <a:lnTo>
                    <a:pt x="492074" y="1097838"/>
                  </a:lnTo>
                  <a:lnTo>
                    <a:pt x="495249" y="1104188"/>
                  </a:lnTo>
                  <a:lnTo>
                    <a:pt x="492074" y="1113701"/>
                  </a:lnTo>
                  <a:lnTo>
                    <a:pt x="485724" y="1113701"/>
                  </a:lnTo>
                  <a:lnTo>
                    <a:pt x="479374" y="1116888"/>
                  </a:lnTo>
                  <a:lnTo>
                    <a:pt x="466674" y="1110526"/>
                  </a:lnTo>
                  <a:lnTo>
                    <a:pt x="463511" y="1097838"/>
                  </a:lnTo>
                  <a:lnTo>
                    <a:pt x="431761" y="1101013"/>
                  </a:lnTo>
                  <a:lnTo>
                    <a:pt x="457149" y="1132751"/>
                  </a:lnTo>
                  <a:lnTo>
                    <a:pt x="479374" y="1135913"/>
                  </a:lnTo>
                  <a:lnTo>
                    <a:pt x="492074" y="1135913"/>
                  </a:lnTo>
                  <a:lnTo>
                    <a:pt x="504774" y="1132751"/>
                  </a:lnTo>
                  <a:lnTo>
                    <a:pt x="514299" y="1126388"/>
                  </a:lnTo>
                  <a:lnTo>
                    <a:pt x="520649" y="1120051"/>
                  </a:lnTo>
                  <a:lnTo>
                    <a:pt x="521703" y="1116888"/>
                  </a:lnTo>
                  <a:lnTo>
                    <a:pt x="526999" y="1101013"/>
                  </a:lnTo>
                  <a:close/>
                </a:path>
                <a:path w="933450" h="1297939">
                  <a:moveTo>
                    <a:pt x="587311" y="1231112"/>
                  </a:moveTo>
                  <a:lnTo>
                    <a:pt x="582028" y="1215250"/>
                  </a:lnTo>
                  <a:lnTo>
                    <a:pt x="580961" y="1212062"/>
                  </a:lnTo>
                  <a:lnTo>
                    <a:pt x="574611" y="1205725"/>
                  </a:lnTo>
                  <a:lnTo>
                    <a:pt x="555561" y="1193025"/>
                  </a:lnTo>
                  <a:lnTo>
                    <a:pt x="555561" y="1231112"/>
                  </a:lnTo>
                  <a:lnTo>
                    <a:pt x="555561" y="1256487"/>
                  </a:lnTo>
                  <a:lnTo>
                    <a:pt x="549211" y="1266012"/>
                  </a:lnTo>
                  <a:lnTo>
                    <a:pt x="542861" y="1272349"/>
                  </a:lnTo>
                  <a:lnTo>
                    <a:pt x="523824" y="1272349"/>
                  </a:lnTo>
                  <a:lnTo>
                    <a:pt x="517461" y="1266012"/>
                  </a:lnTo>
                  <a:lnTo>
                    <a:pt x="514299" y="1256487"/>
                  </a:lnTo>
                  <a:lnTo>
                    <a:pt x="511124" y="1243787"/>
                  </a:lnTo>
                  <a:lnTo>
                    <a:pt x="514299" y="1231112"/>
                  </a:lnTo>
                  <a:lnTo>
                    <a:pt x="517461" y="1221587"/>
                  </a:lnTo>
                  <a:lnTo>
                    <a:pt x="523824" y="1215250"/>
                  </a:lnTo>
                  <a:lnTo>
                    <a:pt x="542861" y="1215250"/>
                  </a:lnTo>
                  <a:lnTo>
                    <a:pt x="549211" y="1221587"/>
                  </a:lnTo>
                  <a:lnTo>
                    <a:pt x="555561" y="1231112"/>
                  </a:lnTo>
                  <a:lnTo>
                    <a:pt x="555561" y="1193025"/>
                  </a:lnTo>
                  <a:lnTo>
                    <a:pt x="546049" y="1189850"/>
                  </a:lnTo>
                  <a:lnTo>
                    <a:pt x="520649" y="1189850"/>
                  </a:lnTo>
                  <a:lnTo>
                    <a:pt x="511124" y="1193025"/>
                  </a:lnTo>
                  <a:lnTo>
                    <a:pt x="501599" y="1199375"/>
                  </a:lnTo>
                  <a:lnTo>
                    <a:pt x="488899" y="1212062"/>
                  </a:lnTo>
                  <a:lnTo>
                    <a:pt x="482549" y="1221587"/>
                  </a:lnTo>
                  <a:lnTo>
                    <a:pt x="482549" y="1231112"/>
                  </a:lnTo>
                  <a:lnTo>
                    <a:pt x="479374" y="1243787"/>
                  </a:lnTo>
                  <a:lnTo>
                    <a:pt x="495249" y="1285049"/>
                  </a:lnTo>
                  <a:lnTo>
                    <a:pt x="520649" y="1297736"/>
                  </a:lnTo>
                  <a:lnTo>
                    <a:pt x="536524" y="1297736"/>
                  </a:lnTo>
                  <a:lnTo>
                    <a:pt x="552399" y="1294561"/>
                  </a:lnTo>
                  <a:lnTo>
                    <a:pt x="565086" y="1291386"/>
                  </a:lnTo>
                  <a:lnTo>
                    <a:pt x="574611" y="1285049"/>
                  </a:lnTo>
                  <a:lnTo>
                    <a:pt x="580961" y="1272349"/>
                  </a:lnTo>
                  <a:lnTo>
                    <a:pt x="587311" y="1259662"/>
                  </a:lnTo>
                  <a:lnTo>
                    <a:pt x="587311" y="1231112"/>
                  </a:lnTo>
                  <a:close/>
                </a:path>
                <a:path w="933450" h="1297939">
                  <a:moveTo>
                    <a:pt x="631748" y="1030922"/>
                  </a:moveTo>
                  <a:lnTo>
                    <a:pt x="533336" y="1030922"/>
                  </a:lnTo>
                  <a:lnTo>
                    <a:pt x="533336" y="1056360"/>
                  </a:lnTo>
                  <a:lnTo>
                    <a:pt x="568274" y="1056360"/>
                  </a:lnTo>
                  <a:lnTo>
                    <a:pt x="568274" y="1132687"/>
                  </a:lnTo>
                  <a:lnTo>
                    <a:pt x="600024" y="1132687"/>
                  </a:lnTo>
                  <a:lnTo>
                    <a:pt x="600024" y="1056360"/>
                  </a:lnTo>
                  <a:lnTo>
                    <a:pt x="631748" y="1056360"/>
                  </a:lnTo>
                  <a:lnTo>
                    <a:pt x="631748" y="1030922"/>
                  </a:lnTo>
                  <a:close/>
                </a:path>
                <a:path w="933450" h="1297939">
                  <a:moveTo>
                    <a:pt x="733348" y="1031201"/>
                  </a:moveTo>
                  <a:lnTo>
                    <a:pt x="647623" y="1031201"/>
                  </a:lnTo>
                  <a:lnTo>
                    <a:pt x="647623" y="1132751"/>
                  </a:lnTo>
                  <a:lnTo>
                    <a:pt x="733348" y="1132751"/>
                  </a:lnTo>
                  <a:lnTo>
                    <a:pt x="733348" y="1110526"/>
                  </a:lnTo>
                  <a:lnTo>
                    <a:pt x="679373" y="1110526"/>
                  </a:lnTo>
                  <a:lnTo>
                    <a:pt x="679373" y="1091488"/>
                  </a:lnTo>
                  <a:lnTo>
                    <a:pt x="730173" y="1091488"/>
                  </a:lnTo>
                  <a:lnTo>
                    <a:pt x="730173" y="1069289"/>
                  </a:lnTo>
                  <a:lnTo>
                    <a:pt x="679373" y="1069289"/>
                  </a:lnTo>
                  <a:lnTo>
                    <a:pt x="679373" y="1053426"/>
                  </a:lnTo>
                  <a:lnTo>
                    <a:pt x="733348" y="1053426"/>
                  </a:lnTo>
                  <a:lnTo>
                    <a:pt x="733348" y="1031201"/>
                  </a:lnTo>
                  <a:close/>
                </a:path>
                <a:path w="933450" h="1297939">
                  <a:moveTo>
                    <a:pt x="841286" y="1062939"/>
                  </a:moveTo>
                  <a:lnTo>
                    <a:pt x="838746" y="1050239"/>
                  </a:lnTo>
                  <a:lnTo>
                    <a:pt x="838111" y="1047064"/>
                  </a:lnTo>
                  <a:lnTo>
                    <a:pt x="831761" y="1037551"/>
                  </a:lnTo>
                  <a:lnTo>
                    <a:pt x="819073" y="1031201"/>
                  </a:lnTo>
                  <a:lnTo>
                    <a:pt x="809536" y="1031201"/>
                  </a:lnTo>
                  <a:lnTo>
                    <a:pt x="809536" y="1062939"/>
                  </a:lnTo>
                  <a:lnTo>
                    <a:pt x="806361" y="1066101"/>
                  </a:lnTo>
                  <a:lnTo>
                    <a:pt x="806361" y="1072451"/>
                  </a:lnTo>
                  <a:lnTo>
                    <a:pt x="800011" y="1072451"/>
                  </a:lnTo>
                  <a:lnTo>
                    <a:pt x="790486" y="1075626"/>
                  </a:lnTo>
                  <a:lnTo>
                    <a:pt x="784136" y="1075626"/>
                  </a:lnTo>
                  <a:lnTo>
                    <a:pt x="784136" y="1050239"/>
                  </a:lnTo>
                  <a:lnTo>
                    <a:pt x="793673" y="1050239"/>
                  </a:lnTo>
                  <a:lnTo>
                    <a:pt x="800011" y="1053426"/>
                  </a:lnTo>
                  <a:lnTo>
                    <a:pt x="806361" y="1053426"/>
                  </a:lnTo>
                  <a:lnTo>
                    <a:pt x="809536" y="1062939"/>
                  </a:lnTo>
                  <a:lnTo>
                    <a:pt x="809536" y="1031201"/>
                  </a:lnTo>
                  <a:lnTo>
                    <a:pt x="752386" y="1031201"/>
                  </a:lnTo>
                  <a:lnTo>
                    <a:pt x="752386" y="1132751"/>
                  </a:lnTo>
                  <a:lnTo>
                    <a:pt x="784136" y="1132751"/>
                  </a:lnTo>
                  <a:lnTo>
                    <a:pt x="784136" y="1094663"/>
                  </a:lnTo>
                  <a:lnTo>
                    <a:pt x="819073" y="1094663"/>
                  </a:lnTo>
                  <a:lnTo>
                    <a:pt x="831761" y="1085151"/>
                  </a:lnTo>
                  <a:lnTo>
                    <a:pt x="838111" y="1075626"/>
                  </a:lnTo>
                  <a:lnTo>
                    <a:pt x="841286" y="1062939"/>
                  </a:lnTo>
                  <a:close/>
                </a:path>
                <a:path w="933450" h="1297939">
                  <a:moveTo>
                    <a:pt x="933348" y="333184"/>
                  </a:moveTo>
                  <a:lnTo>
                    <a:pt x="930173" y="320433"/>
                  </a:lnTo>
                  <a:lnTo>
                    <a:pt x="920648" y="310984"/>
                  </a:lnTo>
                  <a:lnTo>
                    <a:pt x="907961" y="307797"/>
                  </a:lnTo>
                  <a:lnTo>
                    <a:pt x="892086" y="310984"/>
                  </a:lnTo>
                  <a:lnTo>
                    <a:pt x="879386" y="317233"/>
                  </a:lnTo>
                  <a:lnTo>
                    <a:pt x="866686" y="329996"/>
                  </a:lnTo>
                  <a:lnTo>
                    <a:pt x="860336" y="345833"/>
                  </a:lnTo>
                  <a:lnTo>
                    <a:pt x="834936" y="402958"/>
                  </a:lnTo>
                  <a:lnTo>
                    <a:pt x="812711" y="444195"/>
                  </a:lnTo>
                  <a:lnTo>
                    <a:pt x="793673" y="482282"/>
                  </a:lnTo>
                  <a:lnTo>
                    <a:pt x="787323" y="491794"/>
                  </a:lnTo>
                  <a:lnTo>
                    <a:pt x="780973" y="498144"/>
                  </a:lnTo>
                  <a:lnTo>
                    <a:pt x="771448" y="501319"/>
                  </a:lnTo>
                  <a:lnTo>
                    <a:pt x="765098" y="501319"/>
                  </a:lnTo>
                  <a:lnTo>
                    <a:pt x="736511" y="475932"/>
                  </a:lnTo>
                  <a:lnTo>
                    <a:pt x="730173" y="415645"/>
                  </a:lnTo>
                  <a:lnTo>
                    <a:pt x="730173" y="412470"/>
                  </a:lnTo>
                  <a:lnTo>
                    <a:pt x="730173" y="402958"/>
                  </a:lnTo>
                  <a:lnTo>
                    <a:pt x="730173" y="393433"/>
                  </a:lnTo>
                  <a:lnTo>
                    <a:pt x="730173" y="85623"/>
                  </a:lnTo>
                  <a:lnTo>
                    <a:pt x="726998" y="72999"/>
                  </a:lnTo>
                  <a:lnTo>
                    <a:pt x="720648" y="60236"/>
                  </a:lnTo>
                  <a:lnTo>
                    <a:pt x="707948" y="50787"/>
                  </a:lnTo>
                  <a:lnTo>
                    <a:pt x="692073" y="47599"/>
                  </a:lnTo>
                  <a:lnTo>
                    <a:pt x="679373" y="50787"/>
                  </a:lnTo>
                  <a:lnTo>
                    <a:pt x="666686" y="60236"/>
                  </a:lnTo>
                  <a:lnTo>
                    <a:pt x="657161" y="72999"/>
                  </a:lnTo>
                  <a:lnTo>
                    <a:pt x="657161" y="374396"/>
                  </a:lnTo>
                  <a:lnTo>
                    <a:pt x="650811" y="387096"/>
                  </a:lnTo>
                  <a:lnTo>
                    <a:pt x="644461" y="390258"/>
                  </a:lnTo>
                  <a:lnTo>
                    <a:pt x="634936" y="393433"/>
                  </a:lnTo>
                  <a:lnTo>
                    <a:pt x="622236" y="387096"/>
                  </a:lnTo>
                  <a:lnTo>
                    <a:pt x="615886" y="374396"/>
                  </a:lnTo>
                  <a:lnTo>
                    <a:pt x="615886" y="28587"/>
                  </a:lnTo>
                  <a:lnTo>
                    <a:pt x="612711" y="22199"/>
                  </a:lnTo>
                  <a:lnTo>
                    <a:pt x="600024" y="9448"/>
                  </a:lnTo>
                  <a:lnTo>
                    <a:pt x="587311" y="3187"/>
                  </a:lnTo>
                  <a:lnTo>
                    <a:pt x="577786" y="0"/>
                  </a:lnTo>
                  <a:lnTo>
                    <a:pt x="568274" y="0"/>
                  </a:lnTo>
                  <a:lnTo>
                    <a:pt x="555561" y="3187"/>
                  </a:lnTo>
                  <a:lnTo>
                    <a:pt x="542861" y="9448"/>
                  </a:lnTo>
                  <a:lnTo>
                    <a:pt x="533336" y="22199"/>
                  </a:lnTo>
                  <a:lnTo>
                    <a:pt x="530174" y="28587"/>
                  </a:lnTo>
                  <a:lnTo>
                    <a:pt x="530174" y="383921"/>
                  </a:lnTo>
                  <a:lnTo>
                    <a:pt x="523824" y="396608"/>
                  </a:lnTo>
                  <a:lnTo>
                    <a:pt x="517461" y="399783"/>
                  </a:lnTo>
                  <a:lnTo>
                    <a:pt x="507949" y="402958"/>
                  </a:lnTo>
                  <a:lnTo>
                    <a:pt x="495249" y="396608"/>
                  </a:lnTo>
                  <a:lnTo>
                    <a:pt x="488899" y="383921"/>
                  </a:lnTo>
                  <a:lnTo>
                    <a:pt x="488899" y="76187"/>
                  </a:lnTo>
                  <a:lnTo>
                    <a:pt x="485724" y="63423"/>
                  </a:lnTo>
                  <a:lnTo>
                    <a:pt x="479374" y="50787"/>
                  </a:lnTo>
                  <a:lnTo>
                    <a:pt x="466674" y="44411"/>
                  </a:lnTo>
                  <a:lnTo>
                    <a:pt x="450799" y="41224"/>
                  </a:lnTo>
                  <a:lnTo>
                    <a:pt x="438099" y="44411"/>
                  </a:lnTo>
                  <a:lnTo>
                    <a:pt x="425411" y="50787"/>
                  </a:lnTo>
                  <a:lnTo>
                    <a:pt x="419049" y="63423"/>
                  </a:lnTo>
                  <a:lnTo>
                    <a:pt x="415886" y="76187"/>
                  </a:lnTo>
                  <a:lnTo>
                    <a:pt x="415886" y="393433"/>
                  </a:lnTo>
                  <a:lnTo>
                    <a:pt x="409536" y="406120"/>
                  </a:lnTo>
                  <a:lnTo>
                    <a:pt x="403186" y="412470"/>
                  </a:lnTo>
                  <a:lnTo>
                    <a:pt x="387311" y="412470"/>
                  </a:lnTo>
                  <a:lnTo>
                    <a:pt x="380961" y="406120"/>
                  </a:lnTo>
                  <a:lnTo>
                    <a:pt x="374611" y="393433"/>
                  </a:lnTo>
                  <a:lnTo>
                    <a:pt x="377786" y="199834"/>
                  </a:lnTo>
                  <a:lnTo>
                    <a:pt x="374611" y="187210"/>
                  </a:lnTo>
                  <a:lnTo>
                    <a:pt x="365086" y="174447"/>
                  </a:lnTo>
                  <a:lnTo>
                    <a:pt x="352386" y="164998"/>
                  </a:lnTo>
                  <a:lnTo>
                    <a:pt x="339686" y="161810"/>
                  </a:lnTo>
                  <a:lnTo>
                    <a:pt x="323811" y="164998"/>
                  </a:lnTo>
                  <a:lnTo>
                    <a:pt x="311124" y="174447"/>
                  </a:lnTo>
                  <a:lnTo>
                    <a:pt x="304774" y="187210"/>
                  </a:lnTo>
                  <a:lnTo>
                    <a:pt x="301599" y="199834"/>
                  </a:lnTo>
                  <a:lnTo>
                    <a:pt x="301599" y="647280"/>
                  </a:lnTo>
                  <a:lnTo>
                    <a:pt x="304774" y="666318"/>
                  </a:lnTo>
                  <a:lnTo>
                    <a:pt x="304774" y="713905"/>
                  </a:lnTo>
                  <a:lnTo>
                    <a:pt x="320636" y="761504"/>
                  </a:lnTo>
                  <a:lnTo>
                    <a:pt x="355561" y="805916"/>
                  </a:lnTo>
                  <a:lnTo>
                    <a:pt x="387311" y="831303"/>
                  </a:lnTo>
                  <a:lnTo>
                    <a:pt x="425411" y="856691"/>
                  </a:lnTo>
                  <a:lnTo>
                    <a:pt x="469849" y="872566"/>
                  </a:lnTo>
                  <a:lnTo>
                    <a:pt x="492074" y="882078"/>
                  </a:lnTo>
                  <a:lnTo>
                    <a:pt x="517461" y="885240"/>
                  </a:lnTo>
                  <a:lnTo>
                    <a:pt x="539686" y="888428"/>
                  </a:lnTo>
                  <a:lnTo>
                    <a:pt x="565086" y="888428"/>
                  </a:lnTo>
                  <a:lnTo>
                    <a:pt x="615886" y="885240"/>
                  </a:lnTo>
                  <a:lnTo>
                    <a:pt x="657161" y="875728"/>
                  </a:lnTo>
                  <a:lnTo>
                    <a:pt x="695248" y="863041"/>
                  </a:lnTo>
                  <a:lnTo>
                    <a:pt x="755573" y="821778"/>
                  </a:lnTo>
                  <a:lnTo>
                    <a:pt x="800011" y="767842"/>
                  </a:lnTo>
                  <a:lnTo>
                    <a:pt x="831761" y="694867"/>
                  </a:lnTo>
                  <a:lnTo>
                    <a:pt x="853986" y="631405"/>
                  </a:lnTo>
                  <a:lnTo>
                    <a:pt x="885736" y="542556"/>
                  </a:lnTo>
                  <a:lnTo>
                    <a:pt x="897293" y="501319"/>
                  </a:lnTo>
                  <a:lnTo>
                    <a:pt x="907961" y="463232"/>
                  </a:lnTo>
                  <a:lnTo>
                    <a:pt x="923836" y="402958"/>
                  </a:lnTo>
                  <a:lnTo>
                    <a:pt x="933348" y="352183"/>
                  </a:lnTo>
                  <a:lnTo>
                    <a:pt x="933348" y="3331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74671" y="4777355"/>
              <a:ext cx="98414" cy="1015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5308" y="4774178"/>
              <a:ext cx="399942" cy="10788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44498" y="4710722"/>
              <a:ext cx="501650" cy="168275"/>
            </a:xfrm>
            <a:custGeom>
              <a:avLst/>
              <a:gdLst/>
              <a:ahLst/>
              <a:cxnLst/>
              <a:rect l="l" t="t" r="r" b="b"/>
              <a:pathLst>
                <a:path w="501650" h="168275">
                  <a:moveTo>
                    <a:pt x="41275" y="22225"/>
                  </a:moveTo>
                  <a:lnTo>
                    <a:pt x="25400" y="22225"/>
                  </a:lnTo>
                  <a:lnTo>
                    <a:pt x="19050" y="19037"/>
                  </a:lnTo>
                  <a:lnTo>
                    <a:pt x="15875" y="15875"/>
                  </a:lnTo>
                  <a:lnTo>
                    <a:pt x="15875" y="0"/>
                  </a:lnTo>
                  <a:lnTo>
                    <a:pt x="3175" y="0"/>
                  </a:lnTo>
                  <a:lnTo>
                    <a:pt x="0" y="15875"/>
                  </a:lnTo>
                  <a:lnTo>
                    <a:pt x="3175" y="25400"/>
                  </a:lnTo>
                  <a:lnTo>
                    <a:pt x="6362" y="31737"/>
                  </a:lnTo>
                  <a:lnTo>
                    <a:pt x="25400" y="38074"/>
                  </a:lnTo>
                  <a:lnTo>
                    <a:pt x="41275" y="31737"/>
                  </a:lnTo>
                  <a:lnTo>
                    <a:pt x="41275" y="22225"/>
                  </a:lnTo>
                  <a:close/>
                </a:path>
                <a:path w="501650" h="168275">
                  <a:moveTo>
                    <a:pt x="501624" y="142798"/>
                  </a:moveTo>
                  <a:lnTo>
                    <a:pt x="473011" y="142798"/>
                  </a:lnTo>
                  <a:lnTo>
                    <a:pt x="473011" y="168173"/>
                  </a:lnTo>
                  <a:lnTo>
                    <a:pt x="501624" y="168173"/>
                  </a:lnTo>
                  <a:lnTo>
                    <a:pt x="501624" y="142798"/>
                  </a:lnTo>
                  <a:close/>
                </a:path>
                <a:path w="501650" h="168275">
                  <a:moveTo>
                    <a:pt x="501624" y="66636"/>
                  </a:moveTo>
                  <a:lnTo>
                    <a:pt x="469823" y="66636"/>
                  </a:lnTo>
                  <a:lnTo>
                    <a:pt x="469823" y="88861"/>
                  </a:lnTo>
                  <a:lnTo>
                    <a:pt x="476186" y="136448"/>
                  </a:lnTo>
                  <a:lnTo>
                    <a:pt x="495261" y="136448"/>
                  </a:lnTo>
                  <a:lnTo>
                    <a:pt x="501624" y="88861"/>
                  </a:lnTo>
                  <a:lnTo>
                    <a:pt x="501624" y="666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183" y="905028"/>
            <a:ext cx="10485119" cy="87459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SUPERVISORES O  INTERVENTORES TIENE LAS  SIGUIENTES PROHIBICIONES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864259" y="2642057"/>
            <a:ext cx="6092825" cy="335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 algn="just">
              <a:spcBef>
                <a:spcPts val="100"/>
              </a:spcBef>
              <a:buAutoNum type="arabicPeriod"/>
              <a:tabLst>
                <a:tab pos="356235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Adoptar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decisiones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impliquen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modificación</a:t>
            </a:r>
            <a:r>
              <a:rPr sz="2400" spc="5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400" spc="509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2400" spc="5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sin</a:t>
            </a:r>
            <a:r>
              <a:rPr sz="2400" spc="5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spc="5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lleno</a:t>
            </a:r>
            <a:r>
              <a:rPr sz="2400" spc="5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requisitos</a:t>
            </a:r>
            <a:r>
              <a:rPr sz="2400"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legales</a:t>
            </a:r>
            <a:r>
              <a:rPr sz="2400" spc="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pertinentes.</a:t>
            </a:r>
            <a:endParaRPr sz="2400">
              <a:latin typeface="Arial MT"/>
              <a:cs typeface="Arial MT"/>
            </a:endParaRPr>
          </a:p>
          <a:p>
            <a:pPr>
              <a:spcBef>
                <a:spcPts val="10"/>
              </a:spcBef>
              <a:buClr>
                <a:srgbClr val="1E1C11"/>
              </a:buClr>
              <a:buFont typeface="Arial MT"/>
              <a:buAutoNum type="arabicPeriod"/>
            </a:pPr>
            <a:endParaRPr sz="2500">
              <a:latin typeface="Arial MT"/>
              <a:cs typeface="Arial MT"/>
            </a:endParaRPr>
          </a:p>
          <a:p>
            <a:pPr marL="355600" marR="5080" indent="-343535" algn="just">
              <a:buClr>
                <a:srgbClr val="1E1C11"/>
              </a:buClr>
              <a:buFont typeface="Arial MT"/>
              <a:buAutoNum type="arabicPeriod"/>
              <a:tabLst>
                <a:tab pos="735965" algn="l"/>
              </a:tabLst>
            </a:pPr>
            <a:r>
              <a:rPr dirty="0"/>
              <a:t>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Solicitar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y/o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recibir,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directa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o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indirectamente,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para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sí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 para un tercero,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dádivas,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favores o cualquier otra clase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beneficios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prebendas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de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entidad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contratante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4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contratista.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9383" y="1536014"/>
            <a:ext cx="4717415" cy="373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  <a:buAutoNum type="arabicPeriod" startAt="3"/>
              <a:tabLst>
                <a:tab pos="459740" algn="l"/>
              </a:tabLst>
            </a:pP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Omitir,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denegar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retardar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despacho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asuntos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su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cargo.</a:t>
            </a:r>
            <a:endParaRPr sz="2400">
              <a:latin typeface="Arial MT"/>
              <a:cs typeface="Arial MT"/>
            </a:endParaRPr>
          </a:p>
          <a:p>
            <a:pPr>
              <a:spcBef>
                <a:spcPts val="5"/>
              </a:spcBef>
              <a:buClr>
                <a:srgbClr val="1E1C11"/>
              </a:buClr>
              <a:buFont typeface="Arial MT"/>
              <a:buAutoNum type="arabicPeriod" startAt="3"/>
            </a:pPr>
            <a:endParaRPr sz="2500">
              <a:latin typeface="Arial MT"/>
              <a:cs typeface="Arial MT"/>
            </a:endParaRPr>
          </a:p>
          <a:p>
            <a:pPr marL="12700" marR="5080" algn="just">
              <a:spcBef>
                <a:spcPts val="5"/>
              </a:spcBef>
              <a:buAutoNum type="arabicPeriod" startAt="3"/>
              <a:tabLst>
                <a:tab pos="372745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Entrabar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las actuaciones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autoridades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ejercicio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derechos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particulares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en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relación</a:t>
            </a:r>
            <a:r>
              <a:rPr sz="24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 el</a:t>
            </a:r>
            <a:r>
              <a:rPr sz="24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 sz="2400">
              <a:latin typeface="Arial MT"/>
              <a:cs typeface="Arial MT"/>
            </a:endParaRPr>
          </a:p>
          <a:p>
            <a:pPr>
              <a:spcBef>
                <a:spcPts val="5"/>
              </a:spcBef>
              <a:buClr>
                <a:srgbClr val="1E1C11"/>
              </a:buClr>
              <a:buFont typeface="Arial MT"/>
              <a:buAutoNum type="arabicPeriod" startAt="3"/>
            </a:pPr>
            <a:endParaRPr sz="2500">
              <a:latin typeface="Arial MT"/>
              <a:cs typeface="Arial MT"/>
            </a:endParaRPr>
          </a:p>
          <a:p>
            <a:pPr marL="546100" indent="-533400" algn="just">
              <a:spcBef>
                <a:spcPts val="5"/>
              </a:spcBef>
              <a:buAutoNum type="arabicPeriod" startAt="3"/>
              <a:tabLst>
                <a:tab pos="54610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Constituirse</a:t>
            </a:r>
            <a:r>
              <a:rPr sz="2400" spc="15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en  </a:t>
            </a:r>
            <a:r>
              <a:rPr sz="24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acreedor</a:t>
            </a:r>
            <a:r>
              <a:rPr sz="2400" spc="15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9382" y="5194808"/>
            <a:ext cx="17754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42367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deudor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69383" y="5560264"/>
            <a:ext cx="14497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interesada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81086" y="5194808"/>
            <a:ext cx="24930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indent="-304800">
              <a:spcBef>
                <a:spcPts val="100"/>
              </a:spcBef>
              <a:tabLst>
                <a:tab pos="1388745" algn="l"/>
                <a:tab pos="232283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g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una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pers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na 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recta		o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69383" y="5926632"/>
            <a:ext cx="404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indirectamente</a:t>
            </a:r>
            <a:r>
              <a:rPr sz="24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272" y="1915668"/>
            <a:ext cx="3200400" cy="32003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0816" y="453340"/>
            <a:ext cx="3989704" cy="3367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  <a:buAutoNum type="arabicPeriod" startAt="6"/>
              <a:tabLst>
                <a:tab pos="408305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Permitir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indebidamente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acceso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de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terceros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información</a:t>
            </a:r>
            <a:r>
              <a:rPr sz="2400"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4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 sz="2400">
              <a:latin typeface="Arial MT"/>
              <a:cs typeface="Arial MT"/>
            </a:endParaRPr>
          </a:p>
          <a:p>
            <a:pPr>
              <a:spcBef>
                <a:spcPts val="10"/>
              </a:spcBef>
              <a:buClr>
                <a:srgbClr val="1E1C11"/>
              </a:buClr>
              <a:buFont typeface="Arial MT"/>
              <a:buAutoNum type="arabicPeriod" startAt="6"/>
            </a:pPr>
            <a:endParaRPr sz="2500">
              <a:latin typeface="Arial MT"/>
              <a:cs typeface="Arial MT"/>
            </a:endParaRPr>
          </a:p>
          <a:p>
            <a:pPr marL="12700" marR="5080" algn="just">
              <a:buAutoNum type="arabicPeriod" startAt="6"/>
              <a:tabLst>
                <a:tab pos="417195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Gestionar indebidamente,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título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personal,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asuntos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relativos</a:t>
            </a:r>
            <a:r>
              <a:rPr sz="24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 el</a:t>
            </a:r>
            <a:r>
              <a:rPr sz="24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 sz="2400">
              <a:latin typeface="Arial MT"/>
              <a:cs typeface="Arial MT"/>
            </a:endParaRPr>
          </a:p>
          <a:p>
            <a:pPr>
              <a:spcBef>
                <a:spcPts val="5"/>
              </a:spcBef>
              <a:buClr>
                <a:srgbClr val="1E1C11"/>
              </a:buClr>
              <a:buFont typeface="Arial MT"/>
              <a:buAutoNum type="arabicPeriod" startAt="6"/>
            </a:pPr>
            <a:endParaRPr sz="2500">
              <a:latin typeface="Arial MT"/>
              <a:cs typeface="Arial MT"/>
            </a:endParaRPr>
          </a:p>
          <a:p>
            <a:pPr marL="701675" indent="-689610" algn="just">
              <a:spcBef>
                <a:spcPts val="5"/>
              </a:spcBef>
              <a:buAutoNum type="arabicPeriod" startAt="6"/>
              <a:tabLst>
                <a:tab pos="70231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Exigir</a:t>
            </a:r>
            <a:r>
              <a:rPr sz="2400" spc="1025" dirty="0">
                <a:solidFill>
                  <a:srgbClr val="1E1C11"/>
                </a:solidFill>
                <a:latin typeface="Arial MT"/>
                <a:cs typeface="Arial MT"/>
              </a:rPr>
              <a:t> 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sz="2400" spc="1019" dirty="0">
                <a:solidFill>
                  <a:srgbClr val="1E1C11"/>
                </a:solidFill>
                <a:latin typeface="Arial MT"/>
                <a:cs typeface="Arial MT"/>
              </a:rPr>
              <a:t> 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70020" y="3746372"/>
            <a:ext cx="172973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indent="-3175">
              <a:spcBef>
                <a:spcPts val="100"/>
              </a:spcBef>
              <a:tabLst>
                <a:tab pos="428625" algn="l"/>
                <a:tab pos="137795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cambio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de 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adiciones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10817" y="3746373"/>
            <a:ext cx="20427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171958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renuncias	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m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od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fi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iones  al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10817" y="5209795"/>
            <a:ext cx="39922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9.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Exonerar al contratista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cualquiera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sus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obligaciones.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0403" y="1644396"/>
            <a:ext cx="3506724" cy="356920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4066"/>
            <a:ext cx="1051560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987550" marR="5080" indent="-197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CONCEPTOS</a:t>
            </a:r>
            <a:r>
              <a:rPr spc="-105" dirty="0"/>
              <a:t> </a:t>
            </a:r>
            <a:r>
              <a:rPr dirty="0"/>
              <a:t>Y</a:t>
            </a:r>
            <a:r>
              <a:rPr spc="-75" dirty="0"/>
              <a:t> </a:t>
            </a:r>
            <a:r>
              <a:rPr dirty="0"/>
              <a:t>OBLIGACIONES</a:t>
            </a:r>
            <a:r>
              <a:rPr spc="-60" dirty="0"/>
              <a:t> </a:t>
            </a:r>
            <a:r>
              <a:rPr dirty="0"/>
              <a:t>DE </a:t>
            </a:r>
            <a:r>
              <a:rPr spc="-869" dirty="0"/>
              <a:t> </a:t>
            </a:r>
            <a:r>
              <a:rPr dirty="0"/>
              <a:t>INFORMACIÓN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17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866391" y="1569561"/>
            <a:ext cx="8266430" cy="3723004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spcBef>
                <a:spcPts val="540"/>
              </a:spcBef>
            </a:pPr>
            <a:r>
              <a:rPr b="1" dirty="0">
                <a:solidFill>
                  <a:srgbClr val="006FC0"/>
                </a:solidFill>
                <a:latin typeface="Arial"/>
                <a:cs typeface="Arial"/>
              </a:rPr>
              <a:t>INFORMES</a:t>
            </a:r>
            <a:r>
              <a:rPr dirty="0">
                <a:solidFill>
                  <a:srgbClr val="006FC0"/>
                </a:solidFill>
                <a:latin typeface="Arial MT"/>
                <a:cs typeface="Arial MT"/>
              </a:rPr>
              <a:t>:</a:t>
            </a:r>
            <a:endParaRPr>
              <a:latin typeface="Arial MT"/>
              <a:cs typeface="Arial MT"/>
            </a:endParaRPr>
          </a:p>
          <a:p>
            <a:pPr marL="12700" marR="6985" algn="just">
              <a:spcBef>
                <a:spcPts val="395"/>
              </a:spcBef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16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informes</a:t>
            </a:r>
            <a:r>
              <a:rPr sz="1600" spc="1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interventoría</a:t>
            </a:r>
            <a:r>
              <a:rPr sz="16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deberán</a:t>
            </a:r>
            <a:r>
              <a:rPr sz="16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ser</a:t>
            </a:r>
            <a:r>
              <a:rPr sz="1600"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aprobados</a:t>
            </a:r>
            <a:r>
              <a:rPr sz="16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600"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supervisor</a:t>
            </a:r>
            <a:r>
              <a:rPr sz="16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 AEROCIVIL,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lo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cual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será requisito para el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pago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correspondiente. Dichas aprobaciones deberán ser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definitivas</a:t>
            </a:r>
            <a:r>
              <a:rPr sz="16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no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podrán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ser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parciales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ni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condicionadas.</a:t>
            </a:r>
            <a:endParaRPr sz="1600">
              <a:latin typeface="Arial MT"/>
              <a:cs typeface="Arial MT"/>
            </a:endParaRPr>
          </a:p>
          <a:p>
            <a:pPr marL="12700" marR="5715" algn="just">
              <a:spcBef>
                <a:spcPts val="385"/>
              </a:spcBef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 entenderá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que 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interventoría cumple con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obligación de presentar un informe cuando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éste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aprueba por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parte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supervisor,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cumplir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exigencias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requeridas para el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mismo. Por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tanto,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 informes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no cumplan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con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 requisitos exigidos se entenderán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configuran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un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presunto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incumplimiento</a:t>
            </a:r>
            <a:r>
              <a:rPr sz="16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600"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parte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interventoría.</a:t>
            </a:r>
            <a:endParaRPr sz="1600">
              <a:latin typeface="Arial MT"/>
              <a:cs typeface="Arial MT"/>
            </a:endParaRPr>
          </a:p>
          <a:p>
            <a:pPr>
              <a:spcBef>
                <a:spcPts val="45"/>
              </a:spcBef>
            </a:pPr>
            <a:endParaRPr sz="2300">
              <a:latin typeface="Arial MT"/>
              <a:cs typeface="Arial MT"/>
            </a:endParaRPr>
          </a:p>
          <a:p>
            <a:pPr marL="12700" marR="5080" indent="55880" algn="just"/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Los supervisores o interventores de los contratos que celebre LA AEROCIVIL tienen el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deber y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obligación de mantener informada a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entidad contratante </a:t>
            </a:r>
            <a:r>
              <a:rPr sz="1600" spc="-70" dirty="0">
                <a:solidFill>
                  <a:srgbClr val="FF0000"/>
                </a:solidFill>
                <a:latin typeface="Arial MT"/>
                <a:cs typeface="Arial MT"/>
              </a:rPr>
              <a:t>y,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especialmente, al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ordenador</a:t>
            </a:r>
            <a:r>
              <a:rPr sz="1600" spc="28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del</a:t>
            </a:r>
            <a:r>
              <a:rPr sz="1600" spc="2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gasto,</a:t>
            </a:r>
            <a:r>
              <a:rPr sz="1600" spc="28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sobre</a:t>
            </a:r>
            <a:r>
              <a:rPr sz="1600" spc="3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el</a:t>
            </a:r>
            <a:r>
              <a:rPr sz="1600" spc="2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estado</a:t>
            </a:r>
            <a:r>
              <a:rPr sz="1600" spc="2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material,</a:t>
            </a:r>
            <a:r>
              <a:rPr sz="1600" spc="28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legal</a:t>
            </a:r>
            <a:r>
              <a:rPr sz="1600" spc="2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y</a:t>
            </a:r>
            <a:r>
              <a:rPr sz="1600" spc="28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financiero</a:t>
            </a:r>
            <a:r>
              <a:rPr sz="1600" spc="28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del</a:t>
            </a:r>
            <a:r>
              <a:rPr sz="1600" spc="2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contrato,</a:t>
            </a:r>
            <a:r>
              <a:rPr sz="1600" spc="29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así</a:t>
            </a:r>
            <a:r>
              <a:rPr sz="1600" spc="28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como </a:t>
            </a:r>
            <a:r>
              <a:rPr sz="1600" spc="-43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sobre los posibles incumplimientos del contratista, con el fin de que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se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actúe de forma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oportuna</a:t>
            </a:r>
            <a:r>
              <a:rPr sz="1600" spc="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para</a:t>
            </a:r>
            <a:r>
              <a:rPr sz="1600" spc="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corregir</a:t>
            </a:r>
            <a:r>
              <a:rPr sz="1600" spc="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</a:t>
            </a:r>
            <a:r>
              <a:rPr sz="1600" spc="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encauzar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cualquier dificultad</a:t>
            </a:r>
            <a:r>
              <a:rPr sz="16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en</a:t>
            </a:r>
            <a:r>
              <a:rPr sz="1600" spc="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el</a:t>
            </a:r>
            <a:r>
              <a:rPr sz="1600" spc="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negocio</a:t>
            </a:r>
            <a:r>
              <a:rPr sz="16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jurídico.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4066"/>
            <a:ext cx="1051560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987550" marR="5080" indent="-197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CONCEPTOS</a:t>
            </a:r>
            <a:r>
              <a:rPr spc="-105" dirty="0"/>
              <a:t> </a:t>
            </a:r>
            <a:r>
              <a:rPr dirty="0"/>
              <a:t>Y</a:t>
            </a:r>
            <a:r>
              <a:rPr spc="-75" dirty="0"/>
              <a:t> </a:t>
            </a:r>
            <a:r>
              <a:rPr dirty="0"/>
              <a:t>OBLIGACIONES</a:t>
            </a:r>
            <a:r>
              <a:rPr spc="-60" dirty="0"/>
              <a:t> </a:t>
            </a:r>
            <a:r>
              <a:rPr dirty="0"/>
              <a:t>DE </a:t>
            </a:r>
            <a:r>
              <a:rPr spc="-869" dirty="0"/>
              <a:t> </a:t>
            </a:r>
            <a:r>
              <a:rPr dirty="0"/>
              <a:t>INFORMACIÓN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18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49234" y="1800025"/>
            <a:ext cx="10133457" cy="3903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b="1" dirty="0">
                <a:solidFill>
                  <a:srgbClr val="006FC0"/>
                </a:solidFill>
                <a:latin typeface="Arial"/>
                <a:cs typeface="Arial"/>
              </a:rPr>
              <a:t>INFORMES</a:t>
            </a:r>
            <a:r>
              <a:rPr dirty="0">
                <a:solidFill>
                  <a:srgbClr val="006FC0"/>
                </a:solidFill>
                <a:latin typeface="Arial MT"/>
                <a:cs typeface="Arial MT"/>
              </a:rPr>
              <a:t>: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En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 transcurso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de 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ejecución del contrato,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supervisión o interventoría,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debe presentar al ordenador del gasto los informes necesarios que permitan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efectuar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seguimiento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avance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demás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aspectos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relevantes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1600" spc="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600" spc="43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proyecto,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elaborando y presentando todos aquellos informes, datos,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cuadros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y/o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presentaciones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sean solicitados, garantizando que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información reportada corresponde 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lo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realmente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ejecutado y cumple con los requerimientos contractuales y estándares de calidad exigidos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 </a:t>
            </a:r>
            <a:r>
              <a:rPr sz="1600" spc="-5" dirty="0" err="1">
                <a:solidFill>
                  <a:srgbClr val="1E1C11"/>
                </a:solidFill>
                <a:latin typeface="Arial MT"/>
                <a:cs typeface="Arial MT"/>
              </a:rPr>
              <a:t>entidad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.</a:t>
            </a:r>
            <a:endParaRPr lang="es-ES" sz="1600" spc="-5" dirty="0">
              <a:solidFill>
                <a:srgbClr val="1E1C11"/>
              </a:solidFill>
              <a:latin typeface="Arial MT"/>
              <a:cs typeface="Arial MT"/>
            </a:endParaRPr>
          </a:p>
          <a:p>
            <a:pPr marL="12700" marR="5080" algn="just">
              <a:spcBef>
                <a:spcPts val="100"/>
              </a:spcBef>
            </a:pPr>
            <a:endParaRPr sz="1600" dirty="0">
              <a:latin typeface="Arial MT"/>
              <a:cs typeface="Arial MT"/>
            </a:endParaRPr>
          </a:p>
          <a:p>
            <a:pPr marL="12700" marR="5080" algn="just">
              <a:spcBef>
                <a:spcPts val="395"/>
              </a:spcBef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Si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observa algún presunto incumplimiento o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que 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información no sea clara o verídica,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 informes deben ser devueltos 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interventoría por el </a:t>
            </a:r>
            <a:r>
              <a:rPr sz="1600" spc="-15" dirty="0">
                <a:solidFill>
                  <a:srgbClr val="1E1C11"/>
                </a:solidFill>
                <a:latin typeface="Arial MT"/>
                <a:cs typeface="Arial MT"/>
              </a:rPr>
              <a:t>supervisor,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dentro de los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cinco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(5)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hábiles</a:t>
            </a:r>
            <a:r>
              <a:rPr sz="1600" spc="1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siguientes</a:t>
            </a:r>
            <a:r>
              <a:rPr sz="1600" spc="1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1600" spc="1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su</a:t>
            </a:r>
            <a:r>
              <a:rPr sz="1600"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radicación</a:t>
            </a:r>
            <a:r>
              <a:rPr sz="1600" spc="1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1600" spc="1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entrega,</a:t>
            </a:r>
            <a:r>
              <a:rPr sz="1600" spc="1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1600" spc="1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1600" spc="1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observaciones</a:t>
            </a:r>
            <a:r>
              <a:rPr sz="1600" spc="1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pertinentes,</a:t>
            </a:r>
            <a:r>
              <a:rPr sz="1600" spc="1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1600" spc="1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z="1600" spc="-43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misma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realice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 ajustes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 err="1">
                <a:solidFill>
                  <a:srgbClr val="1E1C11"/>
                </a:solidFill>
                <a:latin typeface="Arial MT"/>
                <a:cs typeface="Arial MT"/>
              </a:rPr>
              <a:t>correspondientes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.</a:t>
            </a:r>
            <a:endParaRPr lang="es-ES" sz="1600" spc="-5" dirty="0">
              <a:solidFill>
                <a:srgbClr val="1E1C11"/>
              </a:solidFill>
              <a:latin typeface="Arial MT"/>
              <a:cs typeface="Arial MT"/>
            </a:endParaRPr>
          </a:p>
          <a:p>
            <a:pPr marL="12700" marR="5080" algn="just">
              <a:spcBef>
                <a:spcPts val="395"/>
              </a:spcBef>
            </a:pPr>
            <a:endParaRPr sz="1600" dirty="0">
              <a:latin typeface="Arial MT"/>
              <a:cs typeface="Arial MT"/>
            </a:endParaRPr>
          </a:p>
          <a:p>
            <a:pPr marL="12700" marR="5080" algn="just">
              <a:spcBef>
                <a:spcPts val="385"/>
              </a:spcBef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 interventor contará 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su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vez con cinco (5) días hábiles siguientes 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devolución,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para 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efectuar</a:t>
            </a:r>
            <a:r>
              <a:rPr sz="1600" spc="1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1600" spc="1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ajustes</a:t>
            </a:r>
            <a:r>
              <a:rPr sz="1600" spc="1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correspondientes.</a:t>
            </a:r>
            <a:r>
              <a:rPr sz="1600" spc="1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sea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1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quien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1600" spc="1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le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devuelvan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informes,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también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contará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dicho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plazo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su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corrección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ajuste.</a:t>
            </a:r>
            <a:r>
              <a:rPr sz="1600" spc="4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incumplimiento de los anteriores términos podrá dar lugar al inicio de las actuaciones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administrativas sancionatorias correspondientes.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informes de interventoría deberán ser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aprobados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supervisor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600" spc="-1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AEROCIVIL,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lo</a:t>
            </a:r>
            <a:r>
              <a:rPr sz="16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cual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será</a:t>
            </a:r>
            <a:endParaRPr sz="1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4066"/>
            <a:ext cx="1051560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987550" marR="5080" indent="-197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CONCEPTOS</a:t>
            </a:r>
            <a:r>
              <a:rPr spc="-105" dirty="0"/>
              <a:t> </a:t>
            </a:r>
            <a:r>
              <a:rPr dirty="0"/>
              <a:t>Y</a:t>
            </a:r>
            <a:r>
              <a:rPr spc="-75" dirty="0"/>
              <a:t> </a:t>
            </a:r>
            <a:r>
              <a:rPr dirty="0"/>
              <a:t>OBLIGACIONES</a:t>
            </a:r>
            <a:r>
              <a:rPr spc="-60" dirty="0"/>
              <a:t> </a:t>
            </a:r>
            <a:r>
              <a:rPr dirty="0"/>
              <a:t>DE </a:t>
            </a:r>
            <a:r>
              <a:rPr spc="-869" dirty="0"/>
              <a:t> </a:t>
            </a:r>
            <a:r>
              <a:rPr dirty="0"/>
              <a:t>INFORMACIÓN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19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857682" y="1884876"/>
            <a:ext cx="8268334" cy="430593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spcBef>
                <a:spcPts val="530"/>
              </a:spcBef>
            </a:pPr>
            <a:r>
              <a:rPr b="1" dirty="0">
                <a:solidFill>
                  <a:srgbClr val="006FC0"/>
                </a:solidFill>
                <a:latin typeface="Arial"/>
                <a:cs typeface="Arial"/>
              </a:rPr>
              <a:t>INFORMES</a:t>
            </a:r>
            <a:r>
              <a:rPr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6FC0"/>
                </a:solidFill>
                <a:latin typeface="Arial"/>
                <a:cs typeface="Arial"/>
              </a:rPr>
              <a:t>ESPECIALES</a:t>
            </a:r>
            <a:r>
              <a:rPr b="1" spc="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b="1" spc="-30" dirty="0">
                <a:solidFill>
                  <a:srgbClr val="006FC0"/>
                </a:solidFill>
                <a:latin typeface="Arial"/>
                <a:cs typeface="Arial"/>
              </a:rPr>
              <a:t>CONTRATO</a:t>
            </a:r>
            <a:r>
              <a:rPr b="1" spc="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b="1" spc="-15" dirty="0">
                <a:solidFill>
                  <a:srgbClr val="006FC0"/>
                </a:solidFill>
                <a:latin typeface="Arial"/>
                <a:cs typeface="Arial"/>
              </a:rPr>
              <a:t>OBRA:</a:t>
            </a:r>
            <a:endParaRPr dirty="0">
              <a:latin typeface="Arial"/>
              <a:cs typeface="Arial"/>
            </a:endParaRPr>
          </a:p>
          <a:p>
            <a:pPr marL="342265" marR="5080" indent="-342265" algn="r">
              <a:spcBef>
                <a:spcPts val="430"/>
              </a:spcBef>
              <a:buClr>
                <a:srgbClr val="1F487C"/>
              </a:buClr>
              <a:buFont typeface="Arial MT"/>
              <a:buChar char="•"/>
              <a:tabLst>
                <a:tab pos="342265" algn="l"/>
                <a:tab pos="342900" algn="l"/>
              </a:tabLst>
            </a:pPr>
            <a:r>
              <a:rPr b="1" spc="-5" dirty="0">
                <a:solidFill>
                  <a:srgbClr val="1E1C11"/>
                </a:solidFill>
                <a:latin typeface="Arial"/>
                <a:cs typeface="Arial"/>
              </a:rPr>
              <a:t>Informe</a:t>
            </a:r>
            <a:r>
              <a:rPr b="1" spc="3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1E1C11"/>
                </a:solidFill>
                <a:latin typeface="Arial"/>
                <a:cs typeface="Arial"/>
              </a:rPr>
              <a:t>Mensual.</a:t>
            </a:r>
            <a:r>
              <a:rPr b="1" spc="32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Elaborar</a:t>
            </a:r>
            <a:r>
              <a:rPr spc="3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un</a:t>
            </a:r>
            <a:r>
              <a:rPr spc="3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informe</a:t>
            </a:r>
            <a:r>
              <a:rPr spc="3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según</a:t>
            </a:r>
            <a:r>
              <a:rPr spc="3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</a:t>
            </a:r>
            <a:r>
              <a:rPr spc="3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establecido</a:t>
            </a:r>
            <a:r>
              <a:rPr spc="3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pc="3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pc="3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sistema</a:t>
            </a:r>
            <a:endParaRPr dirty="0">
              <a:latin typeface="Arial MT"/>
              <a:cs typeface="Arial MT"/>
            </a:endParaRPr>
          </a:p>
          <a:p>
            <a:pPr marR="6985" algn="r">
              <a:spcBef>
                <a:spcPts val="5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integrado</a:t>
            </a:r>
            <a:r>
              <a:rPr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gestión</a:t>
            </a:r>
            <a:r>
              <a:rPr spc="1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pc="1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presentarlo</a:t>
            </a:r>
            <a:r>
              <a:rPr spc="1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Unidad</a:t>
            </a:r>
            <a:r>
              <a:rPr spc="1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Ejecutora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dentro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cinco</a:t>
            </a:r>
            <a:endParaRPr dirty="0">
              <a:latin typeface="Arial MT"/>
              <a:cs typeface="Arial MT"/>
            </a:endParaRPr>
          </a:p>
          <a:p>
            <a:pPr marL="355600" marR="5715" algn="just"/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(5) primeros días hábiles de cada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mes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ejecución. En dicho informe debe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aparecer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estado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obra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teniendo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cuenta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aspectos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técnicos,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económicos, financieros, presupuestales, legales, contractuales, estado del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equipo, personal, materiales, programa de trabajo, avance en la ejecución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obra,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problemas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pendientes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solución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afecten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realización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proyecto </a:t>
            </a:r>
            <a:r>
              <a:rPr spc="-80" dirty="0">
                <a:solidFill>
                  <a:srgbClr val="1E1C11"/>
                </a:solidFill>
                <a:latin typeface="Arial MT"/>
                <a:cs typeface="Arial MT"/>
              </a:rPr>
              <a:t>y,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 general, todo aquello que de una u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otra forma esté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relacionado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desarrollo</a:t>
            </a:r>
            <a:r>
              <a:rPr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la obra.</a:t>
            </a:r>
            <a:endParaRPr dirty="0">
              <a:latin typeface="Arial MT"/>
              <a:cs typeface="Arial MT"/>
            </a:endParaRPr>
          </a:p>
          <a:p>
            <a:pPr marL="355600" marR="6985" indent="-342900" algn="just">
              <a:spcBef>
                <a:spcPts val="430"/>
              </a:spcBef>
              <a:buClr>
                <a:srgbClr val="1F487C"/>
              </a:buClr>
              <a:buFont typeface="Arial MT"/>
              <a:buChar char="•"/>
              <a:tabLst>
                <a:tab pos="355600" algn="l"/>
              </a:tabLst>
            </a:pPr>
            <a:r>
              <a:rPr b="1" spc="-5" dirty="0">
                <a:solidFill>
                  <a:srgbClr val="1E1C11"/>
                </a:solidFill>
                <a:latin typeface="Arial"/>
                <a:cs typeface="Arial"/>
              </a:rPr>
              <a:t>Informe Semanal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. Se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debe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elaborar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un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informe semanal según 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formato 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establecido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presentarlo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oportunamente vía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electrónica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al Supervisor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Contrato de Interventoría, cuando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sea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 caso, o a la Unidad Ejecutora,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cuando no exista interventoría, con el fin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permitir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seguimiento integral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al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desarrollo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.</a:t>
            </a:r>
            <a:endParaRPr sz="1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4D1591B4-D83B-4BF4-9E98-A23BC89C3F75}"/>
              </a:ext>
            </a:extLst>
          </p:cNvPr>
          <p:cNvSpPr txBox="1">
            <a:spLocks/>
          </p:cNvSpPr>
          <p:nvPr/>
        </p:nvSpPr>
        <p:spPr>
          <a:xfrm>
            <a:off x="1075509" y="1300665"/>
            <a:ext cx="9204960" cy="33881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 lvl="0" indent="8509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dirty="0">
                <a:solidFill>
                  <a:srgbClr val="09235B"/>
                </a:solidFill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  <a:p>
            <a:pPr marL="12700" marR="5080" lvl="0" indent="8509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3600" dirty="0">
              <a:solidFill>
                <a:srgbClr val="09235B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755650" marR="5080" lvl="0" indent="-7429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CO" sz="3600" dirty="0">
                <a:solidFill>
                  <a:srgbClr val="09235B"/>
                </a:solidFill>
                <a:latin typeface="arial" panose="020B0604020202020204" pitchFamily="34" charset="0"/>
                <a:ea typeface="+mn-ea"/>
                <a:cs typeface="+mn-cs"/>
              </a:rPr>
              <a:t>SUPERVISIÓN E INTERVENTORÍA</a:t>
            </a:r>
          </a:p>
          <a:p>
            <a:pPr marL="755650" marR="5080" lvl="0" indent="-7429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CO" sz="3600" dirty="0">
              <a:solidFill>
                <a:srgbClr val="09235B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755650" marR="5080" lvl="0" indent="-7429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3600" dirty="0">
                <a:solidFill>
                  <a:srgbClr val="09235B"/>
                </a:solidFill>
                <a:latin typeface="arial" panose="020B0604020202020204" pitchFamily="34" charset="0"/>
                <a:ea typeface="+mn-ea"/>
                <a:cs typeface="+mn-cs"/>
              </a:rPr>
              <a:t>SISTEMA ELECTRÓNICO PARA LA CONTRATACIÓN PÚBLICA – SECOP</a:t>
            </a:r>
            <a:endParaRPr lang="es-CO" sz="3600" dirty="0">
              <a:solidFill>
                <a:srgbClr val="09235B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3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4066"/>
            <a:ext cx="1051560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987550" marR="5080" indent="-197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CONCEPTOS</a:t>
            </a:r>
            <a:r>
              <a:rPr spc="-105" dirty="0"/>
              <a:t> </a:t>
            </a:r>
            <a:r>
              <a:rPr dirty="0"/>
              <a:t>Y</a:t>
            </a:r>
            <a:r>
              <a:rPr spc="-75" dirty="0"/>
              <a:t> </a:t>
            </a:r>
            <a:r>
              <a:rPr dirty="0"/>
              <a:t>OBLIGACIONES</a:t>
            </a:r>
            <a:r>
              <a:rPr spc="-60" dirty="0"/>
              <a:t> </a:t>
            </a:r>
            <a:r>
              <a:rPr dirty="0"/>
              <a:t>DE </a:t>
            </a:r>
            <a:r>
              <a:rPr spc="-869" dirty="0"/>
              <a:t> </a:t>
            </a:r>
            <a:r>
              <a:rPr dirty="0"/>
              <a:t>INFORMACIÓN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20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875100" y="1711748"/>
            <a:ext cx="8265795" cy="37721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b="1" spc="-30" dirty="0">
                <a:solidFill>
                  <a:srgbClr val="006FC0"/>
                </a:solidFill>
                <a:latin typeface="Arial"/>
                <a:cs typeface="Arial"/>
              </a:rPr>
              <a:t>ACTAS: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actas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son documentos que dejan constancia de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reuniones, temas tratados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definición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conjunta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algunos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aspectos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Por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regla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general,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deben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elaborarse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formatos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adoptados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por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AEROCIVIL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efecto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deben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suscritas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 quienes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participan en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reunión 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adoptan las decisiones. El acta</a:t>
            </a:r>
            <a:r>
              <a:rPr sz="1600" spc="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deberá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dejar constancia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como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mínimo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siguiente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información:</a:t>
            </a:r>
            <a:endParaRPr sz="1600" dirty="0">
              <a:latin typeface="Arial MT"/>
              <a:cs typeface="Arial MT"/>
            </a:endParaRPr>
          </a:p>
          <a:p>
            <a:pPr marL="355600" indent="-342900">
              <a:spcBef>
                <a:spcPts val="385"/>
              </a:spcBef>
              <a:buClr>
                <a:srgbClr val="1F487C"/>
              </a:buClr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Participantes</a:t>
            </a:r>
            <a:endParaRPr sz="1600" dirty="0">
              <a:latin typeface="Arial MT"/>
              <a:cs typeface="Arial MT"/>
            </a:endParaRPr>
          </a:p>
          <a:p>
            <a:pPr marL="355600" indent="-342900">
              <a:spcBef>
                <a:spcPts val="385"/>
              </a:spcBef>
              <a:buClr>
                <a:srgbClr val="1F487C"/>
              </a:buClr>
              <a:buChar char="•"/>
              <a:tabLst>
                <a:tab pos="354965" algn="l"/>
                <a:tab pos="355600" algn="l"/>
              </a:tabLst>
            </a:pPr>
            <a:r>
              <a:rPr sz="1600" spc="-40" dirty="0">
                <a:solidFill>
                  <a:srgbClr val="1E1C11"/>
                </a:solidFill>
                <a:latin typeface="Arial MT"/>
                <a:cs typeface="Arial MT"/>
              </a:rPr>
              <a:t>Temas</a:t>
            </a:r>
            <a:r>
              <a:rPr sz="16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tratados</a:t>
            </a:r>
            <a:endParaRPr sz="1600" dirty="0">
              <a:latin typeface="Arial MT"/>
              <a:cs typeface="Arial MT"/>
            </a:endParaRPr>
          </a:p>
          <a:p>
            <a:pPr marL="355600" indent="-342900">
              <a:spcBef>
                <a:spcPts val="385"/>
              </a:spcBef>
              <a:buClr>
                <a:srgbClr val="1F487C"/>
              </a:buClr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Compromisos</a:t>
            </a:r>
            <a:endParaRPr sz="1600" dirty="0">
              <a:latin typeface="Arial MT"/>
              <a:cs typeface="Arial MT"/>
            </a:endParaRPr>
          </a:p>
          <a:p>
            <a:pPr marL="355600" indent="-342900">
              <a:spcBef>
                <a:spcPts val="385"/>
              </a:spcBef>
              <a:buClr>
                <a:srgbClr val="1F487C"/>
              </a:buClr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Definiciones</a:t>
            </a:r>
            <a:r>
              <a:rPr sz="16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adoptadas</a:t>
            </a:r>
            <a:endParaRPr sz="1600" dirty="0">
              <a:latin typeface="Arial MT"/>
              <a:cs typeface="Arial MT"/>
            </a:endParaRPr>
          </a:p>
          <a:p>
            <a:pPr>
              <a:spcBef>
                <a:spcPts val="45"/>
              </a:spcBef>
            </a:pPr>
            <a:endParaRPr sz="2300" dirty="0">
              <a:latin typeface="Arial MT"/>
              <a:cs typeface="Arial MT"/>
            </a:endParaRPr>
          </a:p>
          <a:p>
            <a:pPr marL="12700" marR="5715" algn="just"/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Las actas de suspensión y reinicio del contrato, aprobación de mayores cantidades de obra </a:t>
            </a:r>
            <a:r>
              <a:rPr sz="1600" spc="-43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y</a:t>
            </a:r>
            <a:r>
              <a:rPr sz="1600" spc="1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6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liquidación</a:t>
            </a:r>
            <a:r>
              <a:rPr sz="1600" spc="1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serán</a:t>
            </a:r>
            <a:r>
              <a:rPr sz="1600" spc="1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obligatoriamente</a:t>
            </a:r>
            <a:r>
              <a:rPr sz="1600" spc="1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suscritas</a:t>
            </a:r>
            <a:r>
              <a:rPr sz="1600" spc="13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por</a:t>
            </a:r>
            <a:r>
              <a:rPr sz="1600" spc="1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el</a:t>
            </a:r>
            <a:r>
              <a:rPr sz="16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ordenador</a:t>
            </a:r>
            <a:r>
              <a:rPr sz="16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del</a:t>
            </a:r>
            <a:r>
              <a:rPr sz="1600" spc="1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gasto,</a:t>
            </a:r>
            <a:r>
              <a:rPr sz="16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el</a:t>
            </a:r>
            <a:r>
              <a:rPr sz="1600" spc="1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supervisor </a:t>
            </a:r>
            <a:r>
              <a:rPr sz="1600" spc="-43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 interventor y el contratista.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Las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demás actas sólo por el supervisor o interventor y el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contratista</a:t>
            </a:r>
            <a:r>
              <a:rPr sz="1600" spc="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</a:t>
            </a:r>
            <a:r>
              <a:rPr sz="1600" spc="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su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representante.</a:t>
            </a:r>
            <a:endParaRPr sz="1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4066"/>
            <a:ext cx="1051560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987550" marR="5080" indent="-197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CONCEPTOS</a:t>
            </a:r>
            <a:r>
              <a:rPr spc="-105" dirty="0"/>
              <a:t> </a:t>
            </a:r>
            <a:r>
              <a:rPr dirty="0"/>
              <a:t>Y</a:t>
            </a:r>
            <a:r>
              <a:rPr spc="-75" dirty="0"/>
              <a:t> </a:t>
            </a:r>
            <a:r>
              <a:rPr dirty="0"/>
              <a:t>OBLIGACIONES</a:t>
            </a:r>
            <a:r>
              <a:rPr spc="-60" dirty="0"/>
              <a:t> </a:t>
            </a:r>
            <a:r>
              <a:rPr dirty="0"/>
              <a:t>DE </a:t>
            </a:r>
            <a:r>
              <a:rPr spc="-869" dirty="0"/>
              <a:t> </a:t>
            </a:r>
            <a:r>
              <a:rPr dirty="0"/>
              <a:t>INFORMACIÓN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07336" y="1981565"/>
            <a:ext cx="6600825" cy="4317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algn="just">
              <a:spcBef>
                <a:spcPts val="95"/>
              </a:spcBef>
              <a:buChar char="•"/>
              <a:tabLst>
                <a:tab pos="189865" algn="l"/>
              </a:tabLst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Acta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de Aprobación Parcial de Estudios y Diseños: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mediante el cual el Contratista entrega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 el supervisor/interventor</a:t>
            </a:r>
            <a:r>
              <a:rPr sz="1600" spc="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recibe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 aprueba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elaboración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y/o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revisión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y/o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ajuste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y/o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modificación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y/o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actualización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y/o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complementación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parcial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estudios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diseños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pactados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contrato.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esta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acta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se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deja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constancia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aprobación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parcial de los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estudios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diseños.</a:t>
            </a:r>
            <a:endParaRPr sz="1600" dirty="0">
              <a:latin typeface="Arial MT"/>
              <a:cs typeface="Arial MT"/>
            </a:endParaRPr>
          </a:p>
          <a:p>
            <a:pPr marL="12700" marR="5080" algn="just">
              <a:spcBef>
                <a:spcPts val="385"/>
              </a:spcBef>
              <a:buChar char="•"/>
              <a:tabLst>
                <a:tab pos="145415" algn="l"/>
              </a:tabLst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Acta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de seguimiento: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 mediante el cual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deja constancia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control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seguimiento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avance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físico,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financiero,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presupuestal,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administrativo y legal del contrato</a:t>
            </a:r>
            <a:r>
              <a:rPr sz="1600" spc="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 compromisos que deben realizarse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acuerdo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 las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necesidades</a:t>
            </a:r>
            <a:r>
              <a:rPr sz="16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este.</a:t>
            </a:r>
            <a:endParaRPr sz="1600" dirty="0">
              <a:latin typeface="Arial MT"/>
              <a:cs typeface="Arial MT"/>
            </a:endParaRPr>
          </a:p>
          <a:p>
            <a:pPr marL="12700" marR="5080" algn="just">
              <a:spcBef>
                <a:spcPts val="385"/>
              </a:spcBef>
              <a:buChar char="•"/>
              <a:tabLst>
                <a:tab pos="248920" algn="l"/>
              </a:tabLst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Acta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 de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Costos: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Documento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contractual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mediante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cual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reconocen los costos mensuales de personal y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otros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costos directos,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causados por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Interventoría</a:t>
            </a:r>
            <a:r>
              <a:rPr sz="1600" spc="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durante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ejecución</a:t>
            </a:r>
            <a:r>
              <a:rPr sz="16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 contrato.</a:t>
            </a:r>
            <a:endParaRPr sz="1600" dirty="0">
              <a:latin typeface="Arial MT"/>
              <a:cs typeface="Arial MT"/>
            </a:endParaRPr>
          </a:p>
          <a:p>
            <a:pPr marL="12700" marR="6985" algn="just">
              <a:spcBef>
                <a:spcPts val="385"/>
              </a:spcBef>
              <a:buChar char="•"/>
              <a:tabLst>
                <a:tab pos="243204" algn="l"/>
              </a:tabLst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Acta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 de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Entrega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Recibo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 Definitivo: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contractual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mediante</a:t>
            </a:r>
            <a:r>
              <a:rPr sz="1600" spc="1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1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cual</a:t>
            </a:r>
            <a:r>
              <a:rPr sz="1600" spc="1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1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1600" spc="1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hace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entrega</a:t>
            </a:r>
            <a:r>
              <a:rPr sz="1600" spc="1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spc="1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AEROCIVIL,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1600" spc="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través </a:t>
            </a:r>
            <a:r>
              <a:rPr sz="1600" spc="-43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supervisión/interventoría,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recibe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obras,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bienes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servicios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contratados,</a:t>
            </a:r>
            <a:r>
              <a:rPr sz="1600"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estado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encuentren.</a:t>
            </a:r>
            <a:endParaRPr sz="160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56319" y="2479549"/>
            <a:ext cx="1804416" cy="189890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21</a:t>
            </a:fld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4066"/>
            <a:ext cx="1051560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987550" marR="5080" indent="-197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CONCEPTOS</a:t>
            </a:r>
            <a:r>
              <a:rPr spc="-105" dirty="0"/>
              <a:t> </a:t>
            </a:r>
            <a:r>
              <a:rPr dirty="0"/>
              <a:t>Y</a:t>
            </a:r>
            <a:r>
              <a:rPr spc="-75" dirty="0"/>
              <a:t> </a:t>
            </a:r>
            <a:r>
              <a:rPr dirty="0"/>
              <a:t>OBLIGACIONES</a:t>
            </a:r>
            <a:r>
              <a:rPr spc="-60" dirty="0"/>
              <a:t> </a:t>
            </a:r>
            <a:r>
              <a:rPr dirty="0"/>
              <a:t>DE </a:t>
            </a:r>
            <a:r>
              <a:rPr spc="-869" dirty="0"/>
              <a:t> </a:t>
            </a:r>
            <a:r>
              <a:rPr dirty="0"/>
              <a:t>INFORMACIÓN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22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866391" y="1841337"/>
            <a:ext cx="8267700" cy="4269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  <a:buChar char="•"/>
              <a:tabLst>
                <a:tab pos="189865" algn="l"/>
              </a:tabLst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Acta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de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Fijación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de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Ítem no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Previsto: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contractual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mediante el cual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aprueba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por parte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 supervisor/interventor el precio del ítem no previsto. La inclusión de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dichos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ítems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implica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su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modificación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suscripción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minuta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correspondiente por las partes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contrato.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Cuando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requiera de mayores recursos a los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dispuestos 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contrato,</a:t>
            </a:r>
            <a:r>
              <a:rPr sz="1600"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tramitará</a:t>
            </a:r>
            <a:r>
              <a:rPr sz="1600" spc="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también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su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adicción.</a:t>
            </a:r>
            <a:endParaRPr sz="1600" dirty="0">
              <a:latin typeface="Arial MT"/>
              <a:cs typeface="Arial MT"/>
            </a:endParaRPr>
          </a:p>
          <a:p>
            <a:pPr marL="12700" marR="6350" lvl="1" indent="55880" algn="just">
              <a:spcBef>
                <a:spcPts val="385"/>
              </a:spcBef>
              <a:buChar char="•"/>
              <a:tabLst>
                <a:tab pos="213995" algn="l"/>
              </a:tabLst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Acta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de Liquidación del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Contrato: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 contractual 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través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cual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las partes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realizan un balance integral de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ejecución del contrato, para desvincularse, dejando las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salvedades</a:t>
            </a:r>
            <a:r>
              <a:rPr sz="16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haya</a:t>
            </a:r>
            <a:r>
              <a:rPr sz="1600"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1E1C11"/>
                </a:solidFill>
                <a:latin typeface="Arial MT"/>
                <a:cs typeface="Arial MT"/>
              </a:rPr>
              <a:t>lugar.</a:t>
            </a:r>
            <a:endParaRPr sz="1600" dirty="0">
              <a:latin typeface="Arial MT"/>
              <a:cs typeface="Arial MT"/>
            </a:endParaRPr>
          </a:p>
          <a:p>
            <a:pPr marL="12700" marR="6350" algn="just">
              <a:spcBef>
                <a:spcPts val="385"/>
              </a:spcBef>
              <a:buChar char="•"/>
              <a:tabLst>
                <a:tab pos="165100" algn="l"/>
              </a:tabLst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Acta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de Modificación de Cantidades de Obra a precios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unitarios: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 en el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cual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deja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constancia de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análisis y balance efectuados para establecer mayores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cantidades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obra,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aprueba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ejecución.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Debe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suscrito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supervisor/interventor, el contratista y el ordenador del gasto. Si el valor de las mayores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cantidades</a:t>
            </a:r>
            <a:r>
              <a:rPr sz="16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obra</a:t>
            </a:r>
            <a:r>
              <a:rPr sz="16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requeridas</a:t>
            </a:r>
            <a:r>
              <a:rPr sz="16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sobrepasa</a:t>
            </a:r>
            <a:r>
              <a:rPr sz="16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saldo</a:t>
            </a:r>
            <a:r>
              <a:rPr sz="16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6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valor</a:t>
            </a:r>
            <a:r>
              <a:rPr sz="16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6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16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disponible,</a:t>
            </a:r>
            <a:r>
              <a:rPr sz="16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acta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correspondiente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se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deberá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tramitar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expedición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un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nuevo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Certificado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Disponibilidad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Presupuestal. En este caso,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para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supervisión/interventoría pueda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iniciar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ejecución de las mayores cantidades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obra, deberá efectuarse previamente,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correspondiente</a:t>
            </a:r>
            <a:r>
              <a:rPr sz="1600"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registro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presupuestal.</a:t>
            </a:r>
            <a:endParaRPr sz="1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4066"/>
            <a:ext cx="1051560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987550" marR="5080" indent="-197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CONCEPTOS</a:t>
            </a:r>
            <a:r>
              <a:rPr spc="-105" dirty="0"/>
              <a:t> </a:t>
            </a:r>
            <a:r>
              <a:rPr dirty="0"/>
              <a:t>Y</a:t>
            </a:r>
            <a:r>
              <a:rPr spc="-75" dirty="0"/>
              <a:t> </a:t>
            </a:r>
            <a:r>
              <a:rPr dirty="0"/>
              <a:t>OBLIGACIONES</a:t>
            </a:r>
            <a:r>
              <a:rPr spc="-60" dirty="0"/>
              <a:t> </a:t>
            </a:r>
            <a:r>
              <a:rPr dirty="0"/>
              <a:t>DE </a:t>
            </a:r>
            <a:r>
              <a:rPr spc="-869" dirty="0"/>
              <a:t> </a:t>
            </a:r>
            <a:r>
              <a:rPr dirty="0"/>
              <a:t>INFORMACIÓN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23109" y="1822498"/>
            <a:ext cx="9535885" cy="379142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Una vez suscrita el acta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aprobación de mayores cantidades de obra, el ordenador del gasto deberá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presentar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tema,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1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título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informativo,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sesión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inmediatamente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siguiente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400" spc="3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Comité</a:t>
            </a:r>
            <a:r>
              <a:rPr sz="1400" spc="3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Contratación, del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nivel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central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territorial.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El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no cumplimiento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del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procedimiento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aquí dispuesto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exonera 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a la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AEROCIVIL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del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reconocimiento de las mayores cantidades de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obra ejecutadas, sin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perjuicio de 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la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responsabilidad que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pueda recaer en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el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supervisor 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o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interventor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del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contrato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por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este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hecho.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Con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base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en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esta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acta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se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elaboran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las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actas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recibo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parcial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de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obra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correspondientes.</a:t>
            </a:r>
            <a:endParaRPr sz="1400" dirty="0">
              <a:latin typeface="Arial"/>
              <a:cs typeface="Arial"/>
            </a:endParaRPr>
          </a:p>
          <a:p>
            <a:pPr marL="12700" marR="5715" algn="just">
              <a:spcBef>
                <a:spcPts val="335"/>
              </a:spcBef>
              <a:buChar char="•"/>
              <a:tabLst>
                <a:tab pos="165100" algn="l"/>
              </a:tabLst>
            </a:pP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Acta de Reanudación: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Documento mediante el cual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deja constancia de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reanudación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ejecución</a:t>
            </a:r>
            <a:r>
              <a:rPr sz="14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4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14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14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este</a:t>
            </a:r>
            <a:r>
              <a:rPr sz="14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ha</a:t>
            </a:r>
            <a:r>
              <a:rPr sz="14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sido</a:t>
            </a:r>
            <a:r>
              <a:rPr sz="14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suspendido.</a:t>
            </a:r>
            <a:r>
              <a:rPr sz="14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Sólo</a:t>
            </a:r>
            <a:r>
              <a:rPr sz="14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será</a:t>
            </a:r>
            <a:r>
              <a:rPr sz="14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necesaria</a:t>
            </a:r>
            <a:r>
              <a:rPr sz="14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su</a:t>
            </a:r>
            <a:r>
              <a:rPr sz="14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suscripción</a:t>
            </a:r>
            <a:r>
              <a:rPr sz="14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14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no </a:t>
            </a:r>
            <a:r>
              <a:rPr sz="1400" spc="-3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tenga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una</a:t>
            </a:r>
            <a:r>
              <a:rPr sz="1400" spc="7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fecha</a:t>
            </a:r>
            <a:r>
              <a:rPr sz="14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cierta</a:t>
            </a:r>
            <a:r>
              <a:rPr sz="14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reinicio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400" spc="1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acta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suspensión</a:t>
            </a:r>
            <a:r>
              <a:rPr sz="14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14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reanude</a:t>
            </a:r>
            <a:r>
              <a:rPr sz="1400" spc="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400" spc="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ejecución</a:t>
            </a:r>
            <a:r>
              <a:rPr sz="1400" spc="1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antes </a:t>
            </a:r>
            <a:r>
              <a:rPr sz="1400" spc="-3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fecha</a:t>
            </a:r>
            <a:r>
              <a:rPr sz="14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prevista.</a:t>
            </a:r>
            <a:endParaRPr sz="1400" dirty="0">
              <a:latin typeface="Arial MT"/>
              <a:cs typeface="Arial MT"/>
            </a:endParaRPr>
          </a:p>
          <a:p>
            <a:pPr marL="12700" marR="5080" algn="just">
              <a:spcBef>
                <a:spcPts val="335"/>
              </a:spcBef>
              <a:buChar char="•"/>
              <a:tabLst>
                <a:tab pos="134620" algn="l"/>
              </a:tabLst>
            </a:pP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Acta</a:t>
            </a:r>
            <a:r>
              <a:rPr sz="1400" b="1" spc="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1400" b="1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recibo</a:t>
            </a:r>
            <a:r>
              <a:rPr sz="1400" b="1" spc="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Parcial:</a:t>
            </a:r>
            <a:r>
              <a:rPr sz="1400" b="1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Documento</a:t>
            </a:r>
            <a:r>
              <a:rPr sz="1400" spc="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contractual</a:t>
            </a:r>
            <a:r>
              <a:rPr sz="1400" spc="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mediante</a:t>
            </a:r>
            <a:r>
              <a:rPr sz="1400" spc="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400" spc="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cual</a:t>
            </a:r>
            <a:r>
              <a:rPr sz="1400" spc="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400" spc="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1400" spc="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hace</a:t>
            </a:r>
            <a:r>
              <a:rPr sz="1400" spc="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entrega</a:t>
            </a:r>
            <a:r>
              <a:rPr sz="1400" spc="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parcial</a:t>
            </a:r>
            <a:r>
              <a:rPr sz="1400" spc="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1400" spc="-3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AEROCIVIL,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través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supervisión/interventoría, recibe parcial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debidamente cuantificados </a:t>
            </a:r>
            <a:r>
              <a:rPr sz="1400" spc="-15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bienes, las obras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los servicios. Esta acta constituye uno de los soportes para el pago parcial al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Contratista.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•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Acta de Reunión: Acta que debe ser diligenciada por las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partes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intervinientes cuando </a:t>
            </a:r>
            <a:r>
              <a:rPr sz="1400" spc="-15" dirty="0">
                <a:solidFill>
                  <a:srgbClr val="1E1C11"/>
                </a:solidFill>
                <a:latin typeface="Arial MT"/>
                <a:cs typeface="Arial MT"/>
              </a:rPr>
              <a:t>no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corresponda</a:t>
            </a:r>
            <a:r>
              <a:rPr sz="14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una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Reunión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seguimiento.</a:t>
            </a:r>
            <a:endParaRPr sz="1400" dirty="0">
              <a:latin typeface="Arial MT"/>
              <a:cs typeface="Arial MT"/>
            </a:endParaRPr>
          </a:p>
          <a:p>
            <a:pPr marL="12700" marR="5715" algn="just">
              <a:spcBef>
                <a:spcPts val="340"/>
              </a:spcBef>
              <a:buChar char="•"/>
              <a:tabLst>
                <a:tab pos="189865" algn="l"/>
              </a:tabLst>
            </a:pP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Acta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Suspensión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4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Ampliación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la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Suspensión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del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Contrato: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Documento</a:t>
            </a:r>
            <a:r>
              <a:rPr sz="1400" spc="3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contractual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mediante el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cual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supervisor/interventor,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 ordenador del gasto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 Contratista, acuerdan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forma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motivada,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 suspensión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plazo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ejecución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o</a:t>
            </a:r>
            <a:r>
              <a:rPr sz="1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ampliación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spc="3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suspensión</a:t>
            </a:r>
            <a:r>
              <a:rPr sz="1400" spc="3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ya </a:t>
            </a:r>
            <a:r>
              <a:rPr sz="14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pactada, indicando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fecha prevista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reanudación. El Contratista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obliga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actualizar las pólizas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1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garantías,</a:t>
            </a:r>
            <a:r>
              <a:rPr sz="1400" spc="-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ampliando</a:t>
            </a:r>
            <a:r>
              <a:rPr sz="14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vigencia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éstas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término</a:t>
            </a:r>
            <a:r>
              <a:rPr sz="14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suspensión.</a:t>
            </a:r>
            <a:endParaRPr sz="1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1" y="0"/>
            <a:ext cx="2180843" cy="21808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2200" y="682619"/>
            <a:ext cx="10515600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2013585" marR="5080" indent="-253365">
              <a:lnSpc>
                <a:spcPct val="100000"/>
              </a:lnSpc>
              <a:spcBef>
                <a:spcPts val="105"/>
              </a:spcBef>
            </a:pPr>
            <a:r>
              <a:rPr dirty="0"/>
              <a:t>DEBER</a:t>
            </a:r>
            <a:r>
              <a:rPr spc="-50" dirty="0"/>
              <a:t> </a:t>
            </a:r>
            <a:r>
              <a:rPr dirty="0"/>
              <a:t>DE</a:t>
            </a:r>
            <a:r>
              <a:rPr spc="-25" dirty="0"/>
              <a:t> </a:t>
            </a:r>
            <a:r>
              <a:rPr dirty="0"/>
              <a:t>GESTIÓN </a:t>
            </a:r>
            <a:r>
              <a:rPr spc="-875" dirty="0"/>
              <a:t> </a:t>
            </a:r>
            <a:r>
              <a:rPr spc="-25" dirty="0"/>
              <a:t>DOCUMENTAL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24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628771" y="1607007"/>
            <a:ext cx="283019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558165" algn="l"/>
                <a:tab pos="991235" algn="l"/>
                <a:tab pos="2242185" algn="l"/>
                <a:tab pos="2618740" algn="l"/>
              </a:tabLst>
            </a:pPr>
            <a:r>
              <a:rPr sz="2000" spc="-10" dirty="0">
                <a:solidFill>
                  <a:srgbClr val="939393"/>
                </a:solidFill>
                <a:latin typeface="Arial MT"/>
                <a:cs typeface="Arial MT"/>
              </a:rPr>
              <a:t>E</a:t>
            </a:r>
            <a:r>
              <a:rPr sz="2000" dirty="0">
                <a:solidFill>
                  <a:srgbClr val="939393"/>
                </a:solidFill>
                <a:latin typeface="Arial MT"/>
                <a:cs typeface="Arial MT"/>
              </a:rPr>
              <a:t>n	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o	ref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ente	a	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8771" y="1607007"/>
            <a:ext cx="568896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50540">
              <a:spcBef>
                <a:spcPts val="105"/>
              </a:spcBef>
              <a:tabLst>
                <a:tab pos="410464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gesti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ó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n	ad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ini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trat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va</a:t>
            </a:r>
            <a:endParaRPr sz="2000" dirty="0">
              <a:latin typeface="Arial MT"/>
              <a:cs typeface="Arial MT"/>
            </a:endParaRPr>
          </a:p>
          <a:p>
            <a:pPr marL="12700">
              <a:tabLst>
                <a:tab pos="2121535" algn="l"/>
                <a:tab pos="2846070" algn="l"/>
                <a:tab pos="4217670" algn="l"/>
              </a:tabLst>
            </a:pP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documentación	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del	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contrato,	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endParaRPr sz="20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6544" y="1607007"/>
            <a:ext cx="184848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spcBef>
                <a:spcPts val="105"/>
              </a:spcBef>
              <a:tabLst>
                <a:tab pos="516255" algn="l"/>
              </a:tabLst>
            </a:pP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	la</a:t>
            </a:r>
            <a:endParaRPr sz="2000">
              <a:latin typeface="Arial MT"/>
              <a:cs typeface="Arial MT"/>
            </a:endParaRPr>
          </a:p>
          <a:p>
            <a:pPr marR="5080" algn="r">
              <a:tabLst>
                <a:tab pos="162433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2000" spc="-2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ratis</a:t>
            </a:r>
            <a:r>
              <a:rPr sz="2000" spc="-2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,	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28771" y="2217167"/>
            <a:ext cx="6640195" cy="405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620" algn="just">
              <a:spcBef>
                <a:spcPts val="105"/>
              </a:spcBef>
            </a:pP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interventoría/supervisión</a:t>
            </a:r>
            <a:r>
              <a:rPr sz="2000" spc="5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deberán</a:t>
            </a:r>
            <a:r>
              <a:rPr sz="2000" spc="5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cumplir</a:t>
            </a:r>
            <a:r>
              <a:rPr sz="2000" spc="5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2000" spc="5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lo</a:t>
            </a:r>
            <a:r>
              <a:rPr sz="2000" spc="5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exigido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normas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internas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de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gestión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documental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AEROVICIL, con el fin 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mantener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actualizado 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archivo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y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control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documentación</a:t>
            </a:r>
            <a:r>
              <a:rPr sz="20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 sz="2000" dirty="0">
              <a:latin typeface="Arial MT"/>
              <a:cs typeface="Arial MT"/>
            </a:endParaRPr>
          </a:p>
          <a:p>
            <a:pPr marL="12700" marR="5080" algn="just">
              <a:spcBef>
                <a:spcPts val="480"/>
              </a:spcBef>
            </a:pP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todo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caso,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todo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documento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que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genere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en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ejecución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debe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remitirse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original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al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expediente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contractual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que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reposa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en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Dirección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Administrativa/Área competente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en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Dirección Regional,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dentro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los tres días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hábiles siguientes a su recibo o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generación. Así mismo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deberán publicar en el SECOP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informes,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y / o actas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dentro del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mismo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término,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cuya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responsabilidad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compete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para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contratos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de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obra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al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Supervisor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0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2000" spc="-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interventoría.</a:t>
            </a:r>
            <a:endParaRPr sz="20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5108" y="499617"/>
            <a:ext cx="673354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SUSPENSIÓN</a:t>
            </a:r>
            <a:r>
              <a:rPr sz="3600" spc="-35" dirty="0"/>
              <a:t> </a:t>
            </a:r>
            <a:r>
              <a:rPr sz="3600" dirty="0"/>
              <a:t>DEL</a:t>
            </a:r>
            <a:r>
              <a:rPr sz="3600" spc="-95" dirty="0"/>
              <a:t> </a:t>
            </a:r>
            <a:r>
              <a:rPr sz="3600" spc="-45" dirty="0"/>
              <a:t>CONTRATO</a:t>
            </a:r>
            <a:endParaRPr sz="3600"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25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944116" y="1518920"/>
            <a:ext cx="3456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</a:t>
            </a:r>
            <a:r>
              <a:rPr spc="2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2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interrupción</a:t>
            </a:r>
            <a:r>
              <a:rPr spc="2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temporal</a:t>
            </a:r>
            <a:r>
              <a:rPr spc="25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2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44117" y="1793240"/>
            <a:ext cx="3457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290955" algn="l"/>
                <a:tab pos="1911350" algn="l"/>
                <a:tab pos="311594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j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ec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ó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trato,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endParaRPr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44116" y="2067560"/>
            <a:ext cx="34582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1597660" algn="l"/>
                <a:tab pos="1987550" algn="l"/>
                <a:tab pos="275907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circ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nst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fu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rza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pc="-10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, 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caso</a:t>
            </a:r>
            <a:r>
              <a:rPr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fortuito,</a:t>
            </a:r>
            <a:r>
              <a:rPr spc="1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interés</a:t>
            </a:r>
            <a:r>
              <a:rPr spc="1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público</a:t>
            </a:r>
            <a:r>
              <a:rPr spc="1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endParaRPr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4116" y="2890773"/>
            <a:ext cx="2954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972819" algn="l"/>
                <a:tab pos="2045335" algn="l"/>
                <a:tab pos="26873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rtes,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si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mpre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qu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no</a:t>
            </a:r>
            <a:endParaRPr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44117" y="2616453"/>
            <a:ext cx="34588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spcBef>
                <a:spcPts val="100"/>
              </a:spcBef>
              <a:tabLst>
                <a:tab pos="535940" algn="l"/>
                <a:tab pos="1379220" algn="l"/>
                <a:tab pos="2412365" algn="l"/>
                <a:tab pos="3141345" algn="l"/>
              </a:tabLst>
            </a:pP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po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mut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a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rdo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tre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endParaRPr>
              <a:latin typeface="Arial MT"/>
              <a:cs typeface="Arial MT"/>
            </a:endParaRPr>
          </a:p>
          <a:p>
            <a:pPr marR="5080" algn="r"/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endParaRPr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44117" y="3165094"/>
            <a:ext cx="3460115" cy="249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vulnere el interés general ni los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fines que persigue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Estado con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 contratación. La elaboración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suscripción del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acta está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cargo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del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interventor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supervisor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contrato, el ordenador del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gasto y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contratista,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siempre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anterioridad al inicio del periodo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suspensión.</a:t>
            </a:r>
            <a:endParaRPr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75376" y="1474089"/>
            <a:ext cx="3783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Durante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suspensión,</a:t>
            </a:r>
            <a:r>
              <a:rPr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no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</a:t>
            </a:r>
            <a:r>
              <a:rPr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posible</a:t>
            </a:r>
            <a:endParaRPr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75376" y="1748409"/>
            <a:ext cx="3782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030605" algn="l"/>
                <a:tab pos="2509520" algn="l"/>
                <a:tab pos="346646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j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ecutar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o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b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ig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ones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pi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endParaRPr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75376" y="2022728"/>
            <a:ext cx="378332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  <a:tabLst>
                <a:tab pos="1062355" algn="l"/>
                <a:tab pos="1412875" algn="l"/>
                <a:tab pos="2537460" algn="l"/>
              </a:tabLst>
            </a:pP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contrato,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ni	adelantar	actuaciones</a:t>
            </a:r>
            <a:endParaRPr>
              <a:latin typeface="Arial MT"/>
              <a:cs typeface="Arial MT"/>
            </a:endParaRPr>
          </a:p>
          <a:p>
            <a:pPr marR="5080" algn="r"/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carácter</a:t>
            </a:r>
            <a:endParaRPr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31278" y="2297049"/>
            <a:ext cx="9836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445" algn="ctr">
              <a:spcBef>
                <a:spcPts val="100"/>
              </a:spcBef>
            </a:pP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endParaRPr>
              <a:latin typeface="Arial MT"/>
              <a:cs typeface="Arial MT"/>
            </a:endParaRPr>
          </a:p>
          <a:p>
            <a:pPr algn="ctr">
              <a:tabLst>
                <a:tab pos="78930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pero	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si</a:t>
            </a:r>
            <a:endParaRPr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75375" y="2297048"/>
            <a:ext cx="15659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125920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administrativas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sancionatorio,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des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as</a:t>
            </a:r>
            <a:endParaRPr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85557" y="2846070"/>
            <a:ext cx="9251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acc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</a:t>
            </a:r>
            <a:endParaRPr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54262" y="2571064"/>
            <a:ext cx="100520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podrán</a:t>
            </a:r>
            <a:endParaRPr>
              <a:latin typeface="Arial MT"/>
              <a:cs typeface="Arial MT"/>
            </a:endParaRPr>
          </a:p>
          <a:p>
            <a:pPr marR="5715" algn="r">
              <a:spcBef>
                <a:spcPts val="5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conjuntas</a:t>
            </a:r>
            <a:endParaRPr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75375" y="3120390"/>
            <a:ext cx="3784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superar</a:t>
            </a:r>
            <a:r>
              <a:rPr spc="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pc="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hechos</a:t>
            </a:r>
            <a:r>
              <a:rPr spc="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causa</a:t>
            </a:r>
            <a:r>
              <a:rPr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75375" y="3394709"/>
            <a:ext cx="3784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397635" algn="l"/>
                <a:tab pos="1845945" algn="l"/>
                <a:tab pos="3044190" algn="l"/>
                <a:tab pos="359156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susp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ó</a:t>
            </a:r>
            <a:r>
              <a:rPr spc="-2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.	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entenderá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qu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la</a:t>
            </a:r>
            <a:endParaRPr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75376" y="3669029"/>
            <a:ext cx="3783329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fecha 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reinicio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será la consagrada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 el acta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suspensión, por lo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no</a:t>
            </a:r>
            <a:r>
              <a:rPr spc="2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hay</a:t>
            </a:r>
            <a:r>
              <a:rPr spc="2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lugar</a:t>
            </a:r>
            <a:r>
              <a:rPr spc="2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pc="2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25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suscripción</a:t>
            </a:r>
            <a:r>
              <a:rPr spc="2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2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un</a:t>
            </a:r>
            <a:endParaRPr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75376" y="4492244"/>
            <a:ext cx="3782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78815" algn="l"/>
                <a:tab pos="1879600" algn="l"/>
                <a:tab pos="2646680" algn="l"/>
                <a:tab pos="326390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acta	a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nal,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sa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vo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deba</a:t>
            </a:r>
            <a:endParaRPr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75375" y="4766564"/>
            <a:ext cx="2042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356995" algn="l"/>
                <a:tab pos="164909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prorrogarse	o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endParaRPr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84286" y="5314900"/>
            <a:ext cx="9899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ba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rg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,</a:t>
            </a:r>
            <a:endParaRPr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57794" y="4766564"/>
            <a:ext cx="170243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0330" algn="r">
              <a:spcBef>
                <a:spcPts val="100"/>
              </a:spcBef>
              <a:tabLst>
                <a:tab pos="454025" algn="l"/>
                <a:tab pos="608330" algn="l"/>
                <a:tab pos="1129665" algn="l"/>
                <a:tab pos="1444625" algn="l"/>
              </a:tabLst>
            </a:pP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ntr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to	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se 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fec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h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 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endParaRPr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75375" y="5040883"/>
            <a:ext cx="11290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reanude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est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;  contratista</a:t>
            </a:r>
            <a:endParaRPr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55204" y="5040883"/>
            <a:ext cx="8509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69875" algn="r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antes</a:t>
            </a:r>
            <a:endParaRPr>
              <a:latin typeface="Arial MT"/>
              <a:cs typeface="Arial MT"/>
            </a:endParaRPr>
          </a:p>
          <a:p>
            <a:pPr marR="206375" algn="r"/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sin</a:t>
            </a:r>
            <a:endParaRPr>
              <a:latin typeface="Arial MT"/>
              <a:cs typeface="Arial MT"/>
            </a:endParaRPr>
          </a:p>
          <a:p>
            <a:pPr marL="127000"/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deb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rá</a:t>
            </a:r>
            <a:endParaRPr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420862" y="5589828"/>
            <a:ext cx="1537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23126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actua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z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endParaRPr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75375" y="5864148"/>
            <a:ext cx="2018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pólizas</a:t>
            </a:r>
            <a:r>
              <a:rPr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respectivas.</a:t>
            </a:r>
            <a:endParaRPr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5108" y="499617"/>
            <a:ext cx="673354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SUSPENSIÓN</a:t>
            </a:r>
            <a:r>
              <a:rPr sz="3600" spc="-35" dirty="0"/>
              <a:t> </a:t>
            </a:r>
            <a:r>
              <a:rPr sz="3600" dirty="0"/>
              <a:t>DEL</a:t>
            </a:r>
            <a:r>
              <a:rPr sz="3600" spc="-95" dirty="0"/>
              <a:t> </a:t>
            </a:r>
            <a:r>
              <a:rPr sz="3600" spc="-45" dirty="0"/>
              <a:t>CONTRATO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944116" y="1464057"/>
            <a:ext cx="5313680" cy="359282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algn="just">
              <a:spcBef>
                <a:spcPts val="53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acta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de suspensión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debe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contener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como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mínimo:</a:t>
            </a:r>
            <a:endParaRPr>
              <a:latin typeface="Arial MT"/>
              <a:cs typeface="Arial MT"/>
            </a:endParaRPr>
          </a:p>
          <a:p>
            <a:pPr marL="451484" indent="-439420" algn="just">
              <a:spcBef>
                <a:spcPts val="430"/>
              </a:spcBef>
              <a:buFont typeface="Segoe UI Symbol"/>
              <a:buChar char="✓"/>
              <a:tabLst>
                <a:tab pos="4521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550" dirty="0">
                <a:solidFill>
                  <a:srgbClr val="1E1C11"/>
                </a:solidFill>
                <a:latin typeface="Arial MT"/>
                <a:cs typeface="Arial MT"/>
              </a:rPr>
              <a:t> 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oportunidad</a:t>
            </a:r>
            <a:r>
              <a:rPr spc="555" dirty="0">
                <a:solidFill>
                  <a:srgbClr val="1E1C11"/>
                </a:solidFill>
                <a:latin typeface="Arial MT"/>
                <a:cs typeface="Arial MT"/>
              </a:rPr>
              <a:t> 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  </a:t>
            </a:r>
            <a:r>
              <a:rPr spc="1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pc="555" dirty="0">
                <a:solidFill>
                  <a:srgbClr val="1E1C11"/>
                </a:solidFill>
                <a:latin typeface="Arial MT"/>
                <a:cs typeface="Arial MT"/>
              </a:rPr>
              <a:t> 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razones</a:t>
            </a:r>
            <a:r>
              <a:rPr spc="5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5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pc="550" dirty="0">
                <a:solidFill>
                  <a:srgbClr val="1E1C11"/>
                </a:solidFill>
                <a:latin typeface="Arial MT"/>
                <a:cs typeface="Arial MT"/>
              </a:rPr>
              <a:t> 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>
              <a:latin typeface="Arial MT"/>
              <a:cs typeface="Arial MT"/>
            </a:endParaRPr>
          </a:p>
          <a:p>
            <a:pPr marL="12700" algn="just"/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fundamentan,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así como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 término.</a:t>
            </a:r>
            <a:endParaRPr>
              <a:latin typeface="Arial MT"/>
              <a:cs typeface="Arial MT"/>
            </a:endParaRPr>
          </a:p>
          <a:p>
            <a:pPr marL="12700" marR="6985" algn="just">
              <a:spcBef>
                <a:spcPts val="434"/>
              </a:spcBef>
              <a:buFont typeface="Segoe UI Symbol"/>
              <a:buChar char="✓"/>
              <a:tabLst>
                <a:tab pos="27051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medidas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 se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van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 adoptar para hacerla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posible.</a:t>
            </a:r>
            <a:endParaRPr>
              <a:latin typeface="Arial MT"/>
              <a:cs typeface="Arial MT"/>
            </a:endParaRPr>
          </a:p>
          <a:p>
            <a:pPr marL="12700" marR="7620" lvl="1" indent="63500" algn="just">
              <a:spcBef>
                <a:spcPts val="434"/>
              </a:spcBef>
              <a:buFont typeface="Segoe UI Symbol"/>
              <a:buChar char="✓"/>
              <a:tabLst>
                <a:tab pos="41529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obligación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de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partes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mitigar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y/o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eliminar</a:t>
            </a:r>
            <a:r>
              <a:rPr spc="3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pc="4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obstáculos</a:t>
            </a:r>
            <a:r>
              <a:rPr spc="3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pc="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dificulten</a:t>
            </a:r>
            <a:r>
              <a:rPr spc="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3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ejecución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>
              <a:latin typeface="Arial MT"/>
              <a:cs typeface="Arial MT"/>
            </a:endParaRPr>
          </a:p>
          <a:p>
            <a:pPr marL="12700" marR="5080" algn="just">
              <a:spcBef>
                <a:spcPts val="434"/>
              </a:spcBef>
              <a:buFont typeface="Segoe UI Symbol"/>
              <a:buChar char="✓"/>
              <a:tabLst>
                <a:tab pos="28257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 condiciones indispensables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para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reiniciar 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ejecución. </a:t>
            </a:r>
            <a:r>
              <a:rPr dirty="0">
                <a:solidFill>
                  <a:srgbClr val="1E1C11"/>
                </a:solidFill>
                <a:latin typeface="Segoe UI Symbol"/>
                <a:cs typeface="Segoe UI Symbol"/>
              </a:rPr>
              <a:t>✓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extensión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 garantías para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cumplimiento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 obligaciones a su cargo por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término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la suspensión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73266" y="5085970"/>
            <a:ext cx="11811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033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ntr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tista 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ctivas</a:t>
            </a:r>
            <a:endParaRPr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44116" y="5085969"/>
            <a:ext cx="40970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588645" algn="l"/>
                <a:tab pos="917575" algn="l"/>
                <a:tab pos="1102360" algn="l"/>
                <a:tab pos="1503045" algn="l"/>
                <a:tab pos="1800225" algn="l"/>
                <a:tab pos="2172335" algn="l"/>
                <a:tab pos="2383790" algn="l"/>
                <a:tab pos="2719070" algn="l"/>
                <a:tab pos="3207385" algn="l"/>
                <a:tab pos="3655060" algn="l"/>
                <a:tab pos="39065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vez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e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jecuc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ón,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el 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deberá	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ajustar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	vigencia	de	las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garantías.</a:t>
            </a:r>
            <a:endParaRPr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3488" y="1840993"/>
            <a:ext cx="3187700" cy="31749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26</a:t>
            </a:fld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5108" y="499617"/>
            <a:ext cx="673354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SUSPENSIÓN</a:t>
            </a:r>
            <a:r>
              <a:rPr sz="3600" spc="-35" dirty="0"/>
              <a:t> </a:t>
            </a:r>
            <a:r>
              <a:rPr sz="3600" dirty="0"/>
              <a:t>DEL</a:t>
            </a:r>
            <a:r>
              <a:rPr sz="3600" spc="-95" dirty="0"/>
              <a:t> </a:t>
            </a:r>
            <a:r>
              <a:rPr sz="3600" spc="-45" dirty="0"/>
              <a:t>CONTRATO</a:t>
            </a:r>
            <a:endParaRPr sz="360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942287" y="1646683"/>
            <a:ext cx="24853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102360" algn="l"/>
                <a:tab pos="1666239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Cuan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o	p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	c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sas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00701" y="1646683"/>
            <a:ext cx="12547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imputabl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42287" y="1951483"/>
            <a:ext cx="2689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888489" algn="l"/>
                <a:tab pos="235204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incu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plimiento	de	l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85105" y="1951483"/>
            <a:ext cx="14389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bliga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ion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46163" y="1951483"/>
            <a:ext cx="21361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827405" algn="l"/>
                <a:tab pos="143129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cargo	que	af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cte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42287" y="2256283"/>
            <a:ext cx="73469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679575" algn="l"/>
                <a:tab pos="2188845" algn="l"/>
                <a:tab pos="3600450" algn="l"/>
                <a:tab pos="3897629" algn="l"/>
                <a:tab pos="4464685" algn="l"/>
                <a:tab pos="5581650" algn="l"/>
                <a:tab pos="5947410" algn="l"/>
                <a:tab pos="7052945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plimiento	del	c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atista,	y	ello	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mplique	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	parálisis	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8690" y="1646683"/>
            <a:ext cx="363220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1950" marR="5080" indent="-349885" algn="r">
              <a:spcBef>
                <a:spcPts val="105"/>
              </a:spcBef>
              <a:tabLst>
                <a:tab pos="352425" algn="l"/>
                <a:tab pos="683260" algn="l"/>
                <a:tab pos="847725" algn="l"/>
                <a:tab pos="2472690" algn="l"/>
                <a:tab pos="3335020" algn="l"/>
                <a:tab pos="341884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	LA		A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RO</a:t>
            </a:r>
            <a:r>
              <a:rPr sz="2000" spc="1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V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IL,	exista	un  a	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u			el</a:t>
            </a:r>
            <a:endParaRPr sz="2000">
              <a:latin typeface="Arial MT"/>
              <a:cs typeface="Arial MT"/>
            </a:endParaRPr>
          </a:p>
          <a:p>
            <a:pPr marR="8255" algn="r"/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42288" y="2561083"/>
            <a:ext cx="7718425" cy="3806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ejecución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contrato,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será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AEROCIVIL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gestione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suspensión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del contrato de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común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acuerdo, con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fin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garantizar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el cumplimiento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los fines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contratación estatal, construir una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estrategia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solucionar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problemas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generaron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interrupción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temporal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y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estipular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mecanismos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resarcitorios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correspondientes</a:t>
            </a:r>
            <a:r>
              <a:rPr sz="20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favor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contratista,</a:t>
            </a:r>
            <a:r>
              <a:rPr sz="2000" spc="-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ser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necesario.</a:t>
            </a:r>
            <a:endParaRPr sz="2000">
              <a:latin typeface="Arial MT"/>
              <a:cs typeface="Arial MT"/>
            </a:endParaRPr>
          </a:p>
          <a:p>
            <a:pPr marL="12700" marR="5080" algn="just">
              <a:spcBef>
                <a:spcPts val="480"/>
              </a:spcBef>
            </a:pP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Las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actas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de suspensión de los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contratos </a:t>
            </a:r>
            <a:r>
              <a:rPr sz="2000" spc="-10" dirty="0">
                <a:solidFill>
                  <a:srgbClr val="FF0000"/>
                </a:solidFill>
                <a:latin typeface="Arial MT"/>
                <a:cs typeface="Arial MT"/>
              </a:rPr>
              <a:t>de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las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distintas unidades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 ejecutoras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serán suscritas por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las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partes (ordenador del gasto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y </a:t>
            </a:r>
            <a:r>
              <a:rPr sz="2000" spc="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contratista)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y el supervisor o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interventor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del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contrato.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Las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actas </a:t>
            </a:r>
            <a:r>
              <a:rPr sz="2000" spc="-15" dirty="0">
                <a:solidFill>
                  <a:srgbClr val="FF0000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suspensión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de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los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contratos celebrados en las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Regionales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serán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 suscritas</a:t>
            </a:r>
            <a:r>
              <a:rPr sz="2000" spc="-4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por</a:t>
            </a:r>
            <a:r>
              <a:rPr sz="2000" spc="-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el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 respectivo</a:t>
            </a:r>
            <a:endParaRPr sz="2000">
              <a:latin typeface="Arial MT"/>
              <a:cs typeface="Arial MT"/>
            </a:endParaRPr>
          </a:p>
          <a:p>
            <a:pPr marL="12700">
              <a:spcBef>
                <a:spcPts val="484"/>
              </a:spcBef>
            </a:pPr>
            <a:r>
              <a:rPr sz="2000" spc="-10" dirty="0">
                <a:solidFill>
                  <a:srgbClr val="FF0000"/>
                </a:solidFill>
                <a:latin typeface="Arial MT"/>
                <a:cs typeface="Arial MT"/>
              </a:rPr>
              <a:t>Director.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8109" y="302767"/>
            <a:ext cx="4067175" cy="1068070"/>
          </a:xfrm>
          <a:prstGeom prst="rect">
            <a:avLst/>
          </a:prstGeom>
        </p:spPr>
        <p:txBody>
          <a:bodyPr vert="horz" wrap="square" lIns="0" tIns="74295" rIns="0" bIns="0" rtlCol="0" anchor="ctr">
            <a:spAutoFit/>
          </a:bodyPr>
          <a:lstStyle/>
          <a:p>
            <a:pPr marL="753745" marR="5080" indent="-741045">
              <a:lnSpc>
                <a:spcPts val="3890"/>
              </a:lnSpc>
              <a:spcBef>
                <a:spcPts val="585"/>
              </a:spcBef>
            </a:pPr>
            <a:r>
              <a:rPr sz="3600" dirty="0"/>
              <a:t>SUSPENSIÓN</a:t>
            </a:r>
            <a:r>
              <a:rPr sz="3600" spc="-90" dirty="0"/>
              <a:t> </a:t>
            </a:r>
            <a:r>
              <a:rPr sz="3600" dirty="0"/>
              <a:t>DEL </a:t>
            </a:r>
            <a:r>
              <a:rPr sz="3600" spc="-985" dirty="0"/>
              <a:t> </a:t>
            </a:r>
            <a:r>
              <a:rPr sz="3600" spc="-40" dirty="0"/>
              <a:t>CONTRATO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059940" y="1747521"/>
            <a:ext cx="3881754" cy="151002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just">
              <a:lnSpc>
                <a:spcPts val="2160"/>
              </a:lnSpc>
              <a:spcBef>
                <a:spcPts val="375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actas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suspensión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deberán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ser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publicadas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SECOP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II,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0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responsable</a:t>
            </a:r>
            <a:r>
              <a:rPr sz="2000" spc="-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Unidad</a:t>
            </a:r>
            <a:endParaRPr sz="2000">
              <a:latin typeface="Arial MT"/>
              <a:cs typeface="Arial MT"/>
            </a:endParaRPr>
          </a:p>
          <a:p>
            <a:pPr marL="12700" algn="just">
              <a:lnSpc>
                <a:spcPts val="2280"/>
              </a:lnSpc>
              <a:spcBef>
                <a:spcPts val="204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Ejecutora</a:t>
            </a:r>
            <a:r>
              <a:rPr sz="2000" spc="3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dentro</a:t>
            </a:r>
            <a:r>
              <a:rPr sz="2000" spc="3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3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000" spc="3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tres</a:t>
            </a:r>
            <a:r>
              <a:rPr sz="2000" spc="3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(03)</a:t>
            </a:r>
            <a:endParaRPr sz="2000">
              <a:latin typeface="Arial MT"/>
              <a:cs typeface="Arial MT"/>
            </a:endParaRPr>
          </a:p>
          <a:p>
            <a:pPr marL="12700" algn="just">
              <a:lnSpc>
                <a:spcPts val="2280"/>
              </a:lnSpc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días</a:t>
            </a:r>
            <a:r>
              <a:rPr sz="2000" spc="-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siguientes</a:t>
            </a:r>
            <a:r>
              <a:rPr sz="20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su</a:t>
            </a:r>
            <a:r>
              <a:rPr sz="20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expedición.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9940" y="3241295"/>
            <a:ext cx="2128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673735" algn="l"/>
                <a:tab pos="1222375" algn="l"/>
              </a:tabLst>
            </a:pP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n	el	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COP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9941" y="3515615"/>
            <a:ext cx="200278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70561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resp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nsable	de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46576" y="3241295"/>
            <a:ext cx="1595755" cy="612347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indent="162560">
              <a:lnSpc>
                <a:spcPts val="2160"/>
              </a:lnSpc>
              <a:spcBef>
                <a:spcPts val="375"/>
              </a:spcBef>
              <a:tabLst>
                <a:tab pos="666115" algn="l"/>
                <a:tab pos="1383665" algn="l"/>
              </a:tabLst>
            </a:pP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,	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or	el 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54066" y="3515615"/>
            <a:ext cx="10871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Di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ección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59941" y="3789935"/>
            <a:ext cx="29724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063750" algn="l"/>
                <a:tab pos="276098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Administ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ati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v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a.	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n	el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0516" y="3789935"/>
            <a:ext cx="5492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nivel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59940" y="4064254"/>
            <a:ext cx="30099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regional,</a:t>
            </a:r>
            <a:r>
              <a:rPr sz="2000" spc="-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publicaciones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59940" y="4399915"/>
            <a:ext cx="3882390" cy="89447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just">
              <a:lnSpc>
                <a:spcPts val="2160"/>
              </a:lnSpc>
              <a:spcBef>
                <a:spcPts val="375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en SECOP I o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II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efectuará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responsable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designado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Director</a:t>
            </a:r>
            <a:r>
              <a:rPr sz="2000" spc="-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Regional.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200" y="2555748"/>
            <a:ext cx="4038600" cy="276606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876033" y="5122165"/>
            <a:ext cx="2334895" cy="150041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41910" rIns="0" bIns="0" rtlCol="0">
            <a:spAutoFit/>
          </a:bodyPr>
          <a:lstStyle/>
          <a:p>
            <a:pPr marL="112395">
              <a:spcBef>
                <a:spcPts val="330"/>
              </a:spcBef>
            </a:pP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Esta</a:t>
            </a:r>
            <a:r>
              <a:rPr sz="70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foto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Autor</a:t>
            </a:r>
            <a:r>
              <a:rPr sz="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desconocido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está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bajo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licencia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CC</a:t>
            </a:r>
            <a:r>
              <a:rPr sz="700" u="sng" spc="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BY-SA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28</a:t>
            </a:fld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3145" y="1408175"/>
            <a:ext cx="4988813" cy="17183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55716" y="1590803"/>
            <a:ext cx="4333240" cy="77279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84785" marR="5080" indent="-172720" algn="just">
              <a:lnSpc>
                <a:spcPct val="86200"/>
              </a:lnSpc>
              <a:spcBef>
                <a:spcPts val="395"/>
              </a:spcBef>
              <a:buFont typeface="Arial MT"/>
              <a:buChar char="•"/>
              <a:tabLst>
                <a:tab pos="185420" algn="l"/>
              </a:tabLst>
            </a:pPr>
            <a:r>
              <a:rPr b="1" spc="-204" dirty="0">
                <a:solidFill>
                  <a:srgbClr val="1E1C11"/>
                </a:solidFill>
                <a:latin typeface="Arial"/>
                <a:cs typeface="Arial"/>
              </a:rPr>
              <a:t>Son </a:t>
            </a:r>
            <a:r>
              <a:rPr b="1" spc="-170" dirty="0">
                <a:solidFill>
                  <a:srgbClr val="1E1C11"/>
                </a:solidFill>
                <a:latin typeface="Arial"/>
                <a:cs typeface="Arial"/>
              </a:rPr>
              <a:t>aquellas variaciones </a:t>
            </a:r>
            <a:r>
              <a:rPr b="1" spc="-195" dirty="0">
                <a:solidFill>
                  <a:srgbClr val="1E1C11"/>
                </a:solidFill>
                <a:latin typeface="Arial"/>
                <a:cs typeface="Arial"/>
              </a:rPr>
              <a:t>que </a:t>
            </a:r>
            <a:r>
              <a:rPr b="1" spc="-190" dirty="0">
                <a:solidFill>
                  <a:srgbClr val="1E1C11"/>
                </a:solidFill>
                <a:latin typeface="Arial"/>
                <a:cs typeface="Arial"/>
              </a:rPr>
              <a:t>puede </a:t>
            </a:r>
            <a:r>
              <a:rPr b="1" spc="-160" dirty="0">
                <a:solidFill>
                  <a:srgbClr val="1E1C11"/>
                </a:solidFill>
                <a:latin typeface="Arial"/>
                <a:cs typeface="Arial"/>
              </a:rPr>
              <a:t>tener </a:t>
            </a:r>
            <a:r>
              <a:rPr b="1" spc="-190" dirty="0">
                <a:solidFill>
                  <a:srgbClr val="1E1C11"/>
                </a:solidFill>
                <a:latin typeface="Arial"/>
                <a:cs typeface="Arial"/>
              </a:rPr>
              <a:t>un </a:t>
            </a:r>
            <a:r>
              <a:rPr b="1" spc="-1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65" dirty="0">
                <a:solidFill>
                  <a:srgbClr val="1E1C11"/>
                </a:solidFill>
                <a:latin typeface="Arial"/>
                <a:cs typeface="Arial"/>
              </a:rPr>
              <a:t>contrato</a:t>
            </a:r>
            <a:r>
              <a:rPr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70" dirty="0">
                <a:solidFill>
                  <a:srgbClr val="1E1C11"/>
                </a:solidFill>
                <a:latin typeface="Arial"/>
                <a:cs typeface="Arial"/>
              </a:rPr>
              <a:t>durante</a:t>
            </a:r>
            <a:r>
              <a:rPr b="1" spc="1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95" dirty="0">
                <a:solidFill>
                  <a:srgbClr val="1E1C11"/>
                </a:solidFill>
                <a:latin typeface="Arial"/>
                <a:cs typeface="Arial"/>
              </a:rPr>
              <a:t>su</a:t>
            </a:r>
            <a:r>
              <a:rPr b="1" spc="-1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65" dirty="0">
                <a:solidFill>
                  <a:srgbClr val="1E1C11"/>
                </a:solidFill>
                <a:latin typeface="Arial"/>
                <a:cs typeface="Arial"/>
              </a:rPr>
              <a:t>ejecución,</a:t>
            </a:r>
            <a:r>
              <a:rPr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65" dirty="0">
                <a:solidFill>
                  <a:srgbClr val="1E1C11"/>
                </a:solidFill>
                <a:latin typeface="Arial"/>
                <a:cs typeface="Arial"/>
              </a:rPr>
              <a:t>existiendo </a:t>
            </a:r>
            <a:r>
              <a:rPr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90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b="1" spc="-19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b="1" spc="-200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b="1" spc="-19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b="1" spc="-175" dirty="0">
                <a:solidFill>
                  <a:srgbClr val="1E1C11"/>
                </a:solidFill>
                <a:latin typeface="Arial"/>
                <a:cs typeface="Arial"/>
              </a:rPr>
              <a:t>rdo</a:t>
            </a:r>
            <a:r>
              <a:rPr b="1" spc="-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90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b="1" spc="-210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b="1" spc="-140" dirty="0">
                <a:solidFill>
                  <a:srgbClr val="1E1C11"/>
                </a:solidFill>
                <a:latin typeface="Arial"/>
                <a:cs typeface="Arial"/>
              </a:rPr>
              <a:t>tre</a:t>
            </a:r>
            <a:r>
              <a:rPr b="1" spc="-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90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b="1" spc="-190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b="1" spc="-18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b="1" spc="-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200" dirty="0">
                <a:solidFill>
                  <a:srgbClr val="1E1C11"/>
                </a:solidFill>
                <a:latin typeface="Arial"/>
                <a:cs typeface="Arial"/>
              </a:rPr>
              <a:t>p</a:t>
            </a:r>
            <a:r>
              <a:rPr b="1" spc="-19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b="1" spc="-150" dirty="0">
                <a:solidFill>
                  <a:srgbClr val="1E1C11"/>
                </a:solidFill>
                <a:latin typeface="Arial"/>
                <a:cs typeface="Arial"/>
              </a:rPr>
              <a:t>rtes</a:t>
            </a:r>
            <a:r>
              <a:rPr b="1" spc="-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200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b="1" spc="-19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b="1" spc="-90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b="1" spc="-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90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b="1" spc="-210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b="1" spc="-145" dirty="0">
                <a:solidFill>
                  <a:srgbClr val="1E1C11"/>
                </a:solidFill>
                <a:latin typeface="Arial"/>
                <a:cs typeface="Arial"/>
              </a:rPr>
              <a:t>ntrat</a:t>
            </a:r>
            <a:r>
              <a:rPr b="1" spc="-204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b="1" spc="-90" dirty="0">
                <a:solidFill>
                  <a:srgbClr val="1E1C11"/>
                </a:solidFill>
                <a:latin typeface="Arial"/>
                <a:cs typeface="Arial"/>
              </a:rPr>
              <a:t>.</a:t>
            </a:r>
            <a:endParaRPr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1491" y="1402080"/>
            <a:ext cx="3414522" cy="166801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44014" y="1526541"/>
            <a:ext cx="2770505" cy="1269365"/>
          </a:xfrm>
          <a:prstGeom prst="rect">
            <a:avLst/>
          </a:prstGeom>
        </p:spPr>
        <p:txBody>
          <a:bodyPr vert="horz" wrap="square" lIns="0" tIns="78740" rIns="0" bIns="0" rtlCol="0" anchor="ctr">
            <a:spAutoFit/>
          </a:bodyPr>
          <a:lstStyle/>
          <a:p>
            <a:pPr marL="551815" marR="5080" indent="-539750">
              <a:lnSpc>
                <a:spcPts val="3100"/>
              </a:lnSpc>
              <a:spcBef>
                <a:spcPts val="620"/>
              </a:spcBef>
            </a:pPr>
            <a:r>
              <a:rPr sz="3000" spc="-455" dirty="0">
                <a:solidFill>
                  <a:srgbClr val="FFFFFF"/>
                </a:solidFill>
              </a:rPr>
              <a:t>M</a:t>
            </a:r>
            <a:r>
              <a:rPr sz="3000" spc="-415" dirty="0">
                <a:solidFill>
                  <a:srgbClr val="FFFFFF"/>
                </a:solidFill>
              </a:rPr>
              <a:t>O</a:t>
            </a:r>
            <a:r>
              <a:rPr sz="3000" spc="-300" dirty="0">
                <a:solidFill>
                  <a:srgbClr val="FFFFFF"/>
                </a:solidFill>
              </a:rPr>
              <a:t>DIFICACIONES  </a:t>
            </a:r>
            <a:r>
              <a:rPr sz="3000" spc="-380" dirty="0">
                <a:solidFill>
                  <a:srgbClr val="FFFFFF"/>
                </a:solidFill>
              </a:rPr>
              <a:t>DE</a:t>
            </a:r>
            <a:r>
              <a:rPr sz="3000" spc="-150" dirty="0">
                <a:solidFill>
                  <a:srgbClr val="FFFFFF"/>
                </a:solidFill>
              </a:rPr>
              <a:t> </a:t>
            </a:r>
            <a:r>
              <a:rPr sz="3000" spc="-335" dirty="0">
                <a:solidFill>
                  <a:srgbClr val="FFFFFF"/>
                </a:solidFill>
              </a:rPr>
              <a:t>MUTUO  </a:t>
            </a:r>
            <a:r>
              <a:rPr sz="3000" spc="-360" dirty="0">
                <a:solidFill>
                  <a:srgbClr val="FFFFFF"/>
                </a:solidFill>
              </a:rPr>
              <a:t>ACUERDO.</a:t>
            </a:r>
            <a:endParaRPr sz="30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44667" y="2700528"/>
            <a:ext cx="4982718" cy="408660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5463" y="3184348"/>
            <a:ext cx="3442970" cy="299656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84785" marR="5080" indent="-172720" algn="just">
              <a:lnSpc>
                <a:spcPct val="86000"/>
              </a:lnSpc>
              <a:spcBef>
                <a:spcPts val="365"/>
              </a:spcBef>
              <a:buFont typeface="Arial MT"/>
              <a:buChar char="•"/>
              <a:tabLst>
                <a:tab pos="185420" algn="l"/>
              </a:tabLst>
            </a:pPr>
            <a:r>
              <a:rPr sz="1600" b="1" spc="-190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conformidad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con </a:t>
            </a:r>
            <a:r>
              <a:rPr sz="1600" b="1" spc="-135" dirty="0">
                <a:solidFill>
                  <a:srgbClr val="1E1C11"/>
                </a:solidFill>
                <a:latin typeface="Arial"/>
                <a:cs typeface="Arial"/>
              </a:rPr>
              <a:t>lo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establecido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el 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35" dirty="0">
                <a:solidFill>
                  <a:srgbClr val="1E1C11"/>
                </a:solidFill>
                <a:latin typeface="Arial"/>
                <a:cs typeface="Arial"/>
              </a:rPr>
              <a:t>artículo</a:t>
            </a:r>
            <a:r>
              <a:rPr sz="1600" b="1" spc="-1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16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35" dirty="0">
                <a:solidFill>
                  <a:srgbClr val="1E1C11"/>
                </a:solidFill>
                <a:latin typeface="Arial"/>
                <a:cs typeface="Arial"/>
              </a:rPr>
              <a:t>ley</a:t>
            </a:r>
            <a:r>
              <a:rPr sz="1600" b="1" spc="-1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80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1993,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son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aquellas variaciones </a:t>
            </a:r>
            <a:r>
              <a:rPr sz="1600" b="1" spc="-155" dirty="0">
                <a:solidFill>
                  <a:srgbClr val="1E1C11"/>
                </a:solidFill>
                <a:latin typeface="Arial"/>
                <a:cs typeface="Arial"/>
              </a:rPr>
              <a:t>necesarias 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durante </a:t>
            </a:r>
            <a:r>
              <a:rPr sz="1600" b="1" spc="-1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ejecución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del</a:t>
            </a:r>
            <a:r>
              <a:rPr sz="1600" b="1" spc="-14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contrato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con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el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fin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35" dirty="0">
                <a:solidFill>
                  <a:srgbClr val="1E1C11"/>
                </a:solidFill>
                <a:latin typeface="Arial"/>
                <a:cs typeface="Arial"/>
              </a:rPr>
              <a:t>evitar</a:t>
            </a:r>
            <a:r>
              <a:rPr sz="1600" b="1" spc="-1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paralización</a:t>
            </a:r>
            <a:r>
              <a:rPr sz="1600" b="1" spc="1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afectación 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5" dirty="0">
                <a:solidFill>
                  <a:srgbClr val="1E1C11"/>
                </a:solidFill>
                <a:latin typeface="Arial"/>
                <a:cs typeface="Arial"/>
              </a:rPr>
              <a:t>grave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r>
              <a:rPr sz="1600" b="1" spc="-14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servicio</a:t>
            </a:r>
            <a:r>
              <a:rPr sz="1600" b="1" spc="-14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público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que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se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debe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0" dirty="0">
                <a:solidFill>
                  <a:srgbClr val="1E1C11"/>
                </a:solidFill>
                <a:latin typeface="Arial"/>
                <a:cs typeface="Arial"/>
              </a:rPr>
              <a:t>satisfacer</a:t>
            </a:r>
            <a:r>
              <a:rPr sz="1600" b="1" spc="-13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con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el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contrato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cuando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previamente</a:t>
            </a:r>
            <a:r>
              <a:rPr sz="1600" b="1" spc="-1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35" dirty="0">
                <a:solidFill>
                  <a:srgbClr val="1E1C11"/>
                </a:solidFill>
                <a:latin typeface="Arial"/>
                <a:cs typeface="Arial"/>
              </a:rPr>
              <a:t>las</a:t>
            </a:r>
            <a:r>
              <a:rPr sz="1600" b="1" spc="-1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partes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1E1C11"/>
                </a:solidFill>
                <a:latin typeface="Arial"/>
                <a:cs typeface="Arial"/>
              </a:rPr>
              <a:t>no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llegan</a:t>
            </a:r>
            <a:r>
              <a:rPr sz="1600" b="1" spc="1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al 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acuerdo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respectivo.</a:t>
            </a:r>
            <a:r>
              <a:rPr sz="1600" b="1" spc="1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90" dirty="0">
                <a:solidFill>
                  <a:srgbClr val="1E1C11"/>
                </a:solidFill>
                <a:latin typeface="Arial"/>
                <a:cs typeface="Arial"/>
              </a:rPr>
              <a:t>En</a:t>
            </a:r>
            <a:r>
              <a:rPr sz="1600" b="1" spc="-1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este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caso</a:t>
            </a:r>
            <a:r>
              <a:rPr sz="1600" b="1" spc="10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30" dirty="0">
                <a:solidFill>
                  <a:srgbClr val="1E1C11"/>
                </a:solidFill>
                <a:latin typeface="Arial"/>
                <a:cs typeface="Arial"/>
              </a:rPr>
              <a:t>la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administración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en</a:t>
            </a:r>
            <a:r>
              <a:rPr sz="1600" b="1" spc="10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acto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administrativo </a:t>
            </a:r>
            <a:r>
              <a:rPr sz="1600" b="1" spc="-14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debidamente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5" dirty="0">
                <a:solidFill>
                  <a:srgbClr val="1E1C11"/>
                </a:solidFill>
                <a:latin typeface="Arial"/>
                <a:cs typeface="Arial"/>
              </a:rPr>
              <a:t>motivado,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 modificará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el </a:t>
            </a:r>
            <a:r>
              <a:rPr sz="1600" b="1" spc="-4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contrato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mediante</a:t>
            </a:r>
            <a:r>
              <a:rPr sz="1600" b="1" spc="12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1600" b="1" spc="1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5" dirty="0">
                <a:solidFill>
                  <a:srgbClr val="1E1C11"/>
                </a:solidFill>
                <a:latin typeface="Arial"/>
                <a:cs typeface="Arial"/>
              </a:rPr>
              <a:t>supresión</a:t>
            </a:r>
            <a:r>
              <a:rPr sz="1600" b="1" spc="13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1E1C11"/>
                </a:solidFill>
                <a:latin typeface="Arial"/>
                <a:cs typeface="Arial"/>
              </a:rPr>
              <a:t>o 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adición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1600" b="1" spc="1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obras,</a:t>
            </a:r>
            <a:r>
              <a:rPr sz="1600" b="1" spc="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0" dirty="0">
                <a:solidFill>
                  <a:srgbClr val="1E1C11"/>
                </a:solidFill>
                <a:latin typeface="Arial"/>
                <a:cs typeface="Arial"/>
              </a:rPr>
              <a:t>trabajos,</a:t>
            </a:r>
            <a:r>
              <a:rPr sz="1600" b="1" spc="1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suministros 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1600" b="1" spc="-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vicios</a:t>
            </a:r>
            <a:r>
              <a:rPr sz="1600" b="1" spc="-85" dirty="0">
                <a:solidFill>
                  <a:srgbClr val="1E1C11"/>
                </a:solidFill>
                <a:latin typeface="Arial"/>
                <a:cs typeface="Arial"/>
              </a:rPr>
              <a:t>,</a:t>
            </a:r>
            <a:r>
              <a:rPr sz="1600" b="1" spc="-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600" b="1" spc="-180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1600" b="1" spc="-100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600" b="1" spc="-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0" dirty="0">
                <a:solidFill>
                  <a:srgbClr val="1E1C11"/>
                </a:solidFill>
                <a:latin typeface="Arial"/>
                <a:cs typeface="Arial"/>
              </a:rPr>
              <a:t>ot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os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7108" y="3087623"/>
            <a:ext cx="3412998" cy="335813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318716" y="4272534"/>
            <a:ext cx="2770505" cy="874598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46685" marR="5080" indent="-134620">
              <a:lnSpc>
                <a:spcPts val="3100"/>
              </a:lnSpc>
              <a:spcBef>
                <a:spcPts val="620"/>
              </a:spcBef>
            </a:pPr>
            <a:r>
              <a:rPr sz="2800" b="1" spc="-45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800" b="1" spc="-4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800" b="1" spc="-300" dirty="0">
                <a:solidFill>
                  <a:srgbClr val="FFFFFF"/>
                </a:solidFill>
                <a:latin typeface="Arial"/>
                <a:cs typeface="Arial"/>
              </a:rPr>
              <a:t>DIFICACIONES  </a:t>
            </a:r>
            <a:r>
              <a:rPr sz="2800" b="1" spc="-350" dirty="0">
                <a:solidFill>
                  <a:srgbClr val="FFFFFF"/>
                </a:solidFill>
                <a:latin typeface="Arial"/>
                <a:cs typeface="Arial"/>
              </a:rPr>
              <a:t>UNILATERALES.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4D1591B4-D83B-4BF4-9E98-A23BC89C3F75}"/>
              </a:ext>
            </a:extLst>
          </p:cNvPr>
          <p:cNvSpPr txBox="1">
            <a:spLocks/>
          </p:cNvSpPr>
          <p:nvPr/>
        </p:nvSpPr>
        <p:spPr>
          <a:xfrm>
            <a:off x="1493520" y="2981419"/>
            <a:ext cx="92049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 lvl="0" indent="8509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dirty="0">
                <a:solidFill>
                  <a:srgbClr val="09235B"/>
                </a:solidFill>
                <a:latin typeface="arial" panose="020B0604020202020204" pitchFamily="34" charset="0"/>
                <a:ea typeface="+mn-ea"/>
                <a:cs typeface="+mn-cs"/>
              </a:rPr>
              <a:t>1. SUPERVISIÓN E INTERVENTORÍA</a:t>
            </a:r>
          </a:p>
        </p:txBody>
      </p:sp>
    </p:spTree>
    <p:extLst>
      <p:ext uri="{BB962C8B-B14F-4D97-AF65-F5344CB8AC3E}">
        <p14:creationId xmlns:p14="http://schemas.microsoft.com/office/powerpoint/2010/main" val="29938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5017" y="823087"/>
            <a:ext cx="8338820" cy="4578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39720" marR="3241675" algn="ctr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CLASE DE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MOD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FIC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  <a:p>
            <a:pPr marL="284480" indent="-272415">
              <a:spcBef>
                <a:spcPts val="1285"/>
              </a:spcBef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ADICIÓN: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modificación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contrato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aumentando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su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1E1C11"/>
                </a:solidFill>
                <a:latin typeface="Calibri"/>
                <a:cs typeface="Calibri"/>
              </a:rPr>
              <a:t>valor.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10"/>
              </a:spcBef>
              <a:buClr>
                <a:srgbClr val="1E1C11"/>
              </a:buClr>
              <a:buFont typeface="Wingdings"/>
              <a:buChar char=""/>
            </a:pPr>
            <a:endParaRPr sz="2350">
              <a:latin typeface="Calibri"/>
              <a:cs typeface="Calibri"/>
            </a:endParaRPr>
          </a:p>
          <a:p>
            <a:pPr marL="12700" marR="5080"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PRORROGA:</a:t>
            </a:r>
            <a:r>
              <a:rPr sz="2400" spc="28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modificación</a:t>
            </a:r>
            <a:r>
              <a:rPr sz="2400" spc="29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spc="3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contrato</a:t>
            </a:r>
            <a:r>
              <a:rPr sz="2400" spc="28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2400" spc="29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implica</a:t>
            </a:r>
            <a:r>
              <a:rPr sz="2400" spc="28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29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extensión </a:t>
            </a:r>
            <a:r>
              <a:rPr sz="2400" spc="-5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 su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plazo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ejecución.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1E1C11"/>
              </a:buClr>
              <a:buFont typeface="Wingdings"/>
              <a:buChar char=""/>
            </a:pPr>
            <a:endParaRPr sz="2350">
              <a:latin typeface="Calibri"/>
              <a:cs typeface="Calibri"/>
            </a:endParaRPr>
          </a:p>
          <a:p>
            <a:pPr marL="12700" marR="7620">
              <a:buSzPct val="95833"/>
              <a:buFont typeface="Wingdings"/>
              <a:buChar char=""/>
              <a:tabLst>
                <a:tab pos="285115" algn="l"/>
                <a:tab pos="2447925" algn="l"/>
                <a:tab pos="3737610" algn="l"/>
                <a:tab pos="4218940" algn="l"/>
                <a:tab pos="4610735" algn="l"/>
                <a:tab pos="6026785" algn="l"/>
                <a:tab pos="6510020" algn="l"/>
                <a:tab pos="7505700" algn="l"/>
                <a:tab pos="7987030" algn="l"/>
              </a:tabLst>
            </a:pP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MOD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FI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ÓN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:	</a:t>
            </a:r>
            <a:r>
              <a:rPr sz="2400" spc="-40" dirty="0">
                <a:solidFill>
                  <a:srgbClr val="1E1C11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ariac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ó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n	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n	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	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-3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enido	</a:t>
            </a:r>
            <a:r>
              <a:rPr sz="2400" spc="10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alguna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las 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cláusulas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contrato.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10"/>
              </a:spcBef>
              <a:buClr>
                <a:srgbClr val="1E1C11"/>
              </a:buClr>
              <a:buFont typeface="Wingdings"/>
              <a:buChar char=""/>
            </a:pPr>
            <a:endParaRPr sz="2350">
              <a:latin typeface="Calibri"/>
              <a:cs typeface="Calibri"/>
            </a:endParaRPr>
          </a:p>
          <a:p>
            <a:pPr marL="285115" indent="-273050">
              <a:buSzPct val="95833"/>
              <a:buFont typeface="Wingdings"/>
              <a:buChar char=""/>
              <a:tabLst>
                <a:tab pos="285750" algn="l"/>
                <a:tab pos="1146175" algn="l"/>
                <a:tab pos="1602105" algn="l"/>
                <a:tab pos="3016250" algn="l"/>
                <a:tab pos="3388360" algn="l"/>
                <a:tab pos="4184015" algn="l"/>
                <a:tab pos="4723765" algn="l"/>
                <a:tab pos="5929630" algn="l"/>
                <a:tab pos="6558915" algn="l"/>
                <a:tab pos="7035800" algn="l"/>
                <a:tab pos="8105775" algn="l"/>
              </a:tabLst>
            </a:pPr>
            <a:r>
              <a:rPr sz="2400" spc="-7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spc="-3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	S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:	acla</a:t>
            </a:r>
            <a:r>
              <a:rPr sz="2400" spc="-4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ción	al	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x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	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-3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spc="-5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at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	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spc="-65" dirty="0">
                <a:solidFill>
                  <a:srgbClr val="1E1C11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spc="1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	la</a:t>
            </a:r>
            <a:endParaRPr sz="2400"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voluntad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las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partes.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200" y="2505456"/>
            <a:ext cx="4038600" cy="2867025"/>
            <a:chOff x="457200" y="2505455"/>
            <a:chExt cx="4038600" cy="2867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2505455"/>
              <a:ext cx="4038600" cy="286664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81427" y="5172455"/>
              <a:ext cx="2214880" cy="200025"/>
            </a:xfrm>
            <a:custGeom>
              <a:avLst/>
              <a:gdLst/>
              <a:ahLst/>
              <a:cxnLst/>
              <a:rect l="l" t="t" r="r" b="b"/>
              <a:pathLst>
                <a:path w="2214879" h="200025">
                  <a:moveTo>
                    <a:pt x="2214372" y="0"/>
                  </a:moveTo>
                  <a:lnTo>
                    <a:pt x="0" y="0"/>
                  </a:lnTo>
                  <a:lnTo>
                    <a:pt x="0" y="199644"/>
                  </a:lnTo>
                  <a:lnTo>
                    <a:pt x="2214372" y="199644"/>
                  </a:lnTo>
                  <a:lnTo>
                    <a:pt x="22143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51828" y="1736852"/>
            <a:ext cx="3888104" cy="77914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ts val="2965"/>
              </a:lnSpc>
              <a:spcBef>
                <a:spcPts val="105"/>
              </a:spcBef>
              <a:tabLst>
                <a:tab pos="3213100" algn="l"/>
              </a:tabLst>
            </a:pPr>
            <a:r>
              <a:rPr sz="2600" dirty="0">
                <a:solidFill>
                  <a:srgbClr val="006FC0"/>
                </a:solidFill>
              </a:rPr>
              <a:t>CE</a:t>
            </a:r>
            <a:r>
              <a:rPr sz="2600" spc="5" dirty="0">
                <a:solidFill>
                  <a:srgbClr val="006FC0"/>
                </a:solidFill>
              </a:rPr>
              <a:t>S</a:t>
            </a:r>
            <a:r>
              <a:rPr sz="2600" dirty="0">
                <a:solidFill>
                  <a:srgbClr val="006FC0"/>
                </a:solidFill>
              </a:rPr>
              <a:t>I</a:t>
            </a:r>
            <a:r>
              <a:rPr sz="2600" spc="-15" dirty="0">
                <a:solidFill>
                  <a:srgbClr val="006FC0"/>
                </a:solidFill>
              </a:rPr>
              <a:t>Ó</a:t>
            </a:r>
            <a:r>
              <a:rPr sz="2600" dirty="0">
                <a:solidFill>
                  <a:srgbClr val="006FC0"/>
                </a:solidFill>
              </a:rPr>
              <a:t>N	DEL</a:t>
            </a:r>
            <a:endParaRPr sz="2600"/>
          </a:p>
          <a:p>
            <a:pPr marL="12700">
              <a:lnSpc>
                <a:spcPts val="2965"/>
              </a:lnSpc>
              <a:tabLst>
                <a:tab pos="2244090" algn="l"/>
                <a:tab pos="2911475" algn="l"/>
              </a:tabLst>
            </a:pPr>
            <a:r>
              <a:rPr sz="2600" spc="-30" dirty="0">
                <a:solidFill>
                  <a:srgbClr val="006FC0"/>
                </a:solidFill>
              </a:rPr>
              <a:t>CONTRATO</a:t>
            </a:r>
            <a:r>
              <a:rPr sz="2600" spc="-30" dirty="0">
                <a:solidFill>
                  <a:srgbClr val="FF0000"/>
                </a:solidFill>
              </a:rPr>
              <a:t>.	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La	cesión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51828" y="2450084"/>
            <a:ext cx="3881754" cy="327596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15"/>
              </a:spcBef>
              <a:tabLst>
                <a:tab pos="2028825" algn="l"/>
              </a:tabLst>
            </a:pP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consiste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600" spc="7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facultad </a:t>
            </a:r>
            <a:r>
              <a:rPr sz="2600" spc="-7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que tienen las 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partes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un contrato, para hacerse </a:t>
            </a:r>
            <a:r>
              <a:rPr sz="2600" spc="-7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sustituir por un tercero, en </a:t>
            </a:r>
            <a:r>
              <a:rPr sz="2600" spc="-7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las	o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b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lig</a:t>
            </a:r>
            <a:r>
              <a:rPr sz="2600" spc="-1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ci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600" spc="-1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es  derivadas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del</a:t>
            </a:r>
            <a:r>
              <a:rPr sz="2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contrato, 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conforme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artículo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887 </a:t>
            </a:r>
            <a:r>
              <a:rPr sz="2600" spc="-7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del Código de Comercio y </a:t>
            </a:r>
            <a:r>
              <a:rPr sz="2600" spc="-7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41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 la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Ley 80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1993.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57561" y="6556044"/>
            <a:ext cx="17526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42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04615" y="5202428"/>
            <a:ext cx="2036445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Esta</a:t>
            </a:r>
            <a:r>
              <a:rPr sz="70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foto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Autor</a:t>
            </a:r>
            <a:r>
              <a:rPr sz="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desconocido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está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bajo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licencia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CC</a:t>
            </a:r>
            <a:r>
              <a:rPr sz="70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BY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6173" y="1582674"/>
            <a:ext cx="7952105" cy="4357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99"/>
              </a:lnSpc>
              <a:spcBef>
                <a:spcPts val="100"/>
              </a:spcBef>
            </a:pPr>
            <a:r>
              <a:rPr sz="3200" b="1" spc="-10" dirty="0">
                <a:solidFill>
                  <a:srgbClr val="006FC0"/>
                </a:solidFill>
                <a:latin typeface="Calibri"/>
                <a:cs typeface="Calibri"/>
              </a:rPr>
              <a:t>CESIÓN </a:t>
            </a:r>
            <a:r>
              <a:rPr sz="3200" b="1" spc="-5" dirty="0">
                <a:solidFill>
                  <a:srgbClr val="006FC0"/>
                </a:solidFill>
                <a:latin typeface="Calibri"/>
                <a:cs typeface="Calibri"/>
              </a:rPr>
              <a:t>DEL </a:t>
            </a:r>
            <a:r>
              <a:rPr sz="3200" b="1" spc="-50" dirty="0">
                <a:solidFill>
                  <a:srgbClr val="006FC0"/>
                </a:solidFill>
                <a:latin typeface="Calibri"/>
                <a:cs typeface="Calibri"/>
              </a:rPr>
              <a:t>CONTRATO. </a:t>
            </a:r>
            <a:r>
              <a:rPr sz="2800" spc="-35" dirty="0">
                <a:solidFill>
                  <a:srgbClr val="1E1C11"/>
                </a:solidFill>
                <a:latin typeface="Calibri"/>
                <a:cs typeface="Calibri"/>
              </a:rPr>
              <a:t>Teniendo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en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cuenta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que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los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contratos estatales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se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celebran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en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consideración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a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las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calidades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demostradas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por el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proponente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(intuito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personae), una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vez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suscritos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solo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podrán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cederse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con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previa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autorización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escrita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de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AEROCIVIL, a quien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acredite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iguales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o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mejores condiciones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a las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exigidas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al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1E1C11"/>
                </a:solidFill>
                <a:latin typeface="Calibri"/>
                <a:cs typeface="Calibri"/>
              </a:rPr>
              <a:t>contratista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en el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proceso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de selección aplicado. </a:t>
            </a:r>
            <a:r>
              <a:rPr sz="2800" spc="-35" dirty="0">
                <a:solidFill>
                  <a:srgbClr val="1E1C11"/>
                </a:solidFill>
                <a:latin typeface="Calibri"/>
                <a:cs typeface="Calibri"/>
              </a:rPr>
              <a:t>Para </a:t>
            </a:r>
            <a:r>
              <a:rPr sz="2800" spc="-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ello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el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supervisor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interventor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efectuarán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 la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verificación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correspondiente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y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conceptuarán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sobre </a:t>
            </a:r>
            <a:r>
              <a:rPr sz="2800" spc="15" dirty="0">
                <a:solidFill>
                  <a:srgbClr val="1E1C11"/>
                </a:solidFill>
                <a:latin typeface="Calibri"/>
                <a:cs typeface="Calibri"/>
              </a:rPr>
              <a:t>su </a:t>
            </a:r>
            <a:r>
              <a:rPr sz="2800" spc="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conveniencia.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6263" y="592023"/>
            <a:ext cx="6303645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006FC0"/>
                </a:solidFill>
                <a:latin typeface="Calibri"/>
                <a:cs typeface="Calibri"/>
              </a:rPr>
              <a:t>CESIÓN</a:t>
            </a:r>
            <a:r>
              <a:rPr sz="2800" spc="1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6FC0"/>
                </a:solidFill>
                <a:latin typeface="Calibri"/>
                <a:cs typeface="Calibri"/>
              </a:rPr>
              <a:t>DEL</a:t>
            </a:r>
            <a:r>
              <a:rPr sz="2800" spc="1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spc="-45" dirty="0">
                <a:solidFill>
                  <a:srgbClr val="006FC0"/>
                </a:solidFill>
                <a:latin typeface="Calibri"/>
                <a:cs typeface="Calibri"/>
              </a:rPr>
              <a:t>CONTRATO.</a:t>
            </a:r>
            <a:r>
              <a:rPr sz="2800" spc="1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cesión</a:t>
            </a:r>
            <a:r>
              <a:rPr sz="2400" spc="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procede</a:t>
            </a:r>
            <a:r>
              <a:rPr sz="2400" spc="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96262" y="1022350"/>
            <a:ext cx="6304280" cy="48141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los</a:t>
            </a:r>
            <a:r>
              <a:rPr sz="2400" spc="-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siguientes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eventos:</a:t>
            </a:r>
            <a:endParaRPr sz="2400">
              <a:latin typeface="Calibri"/>
              <a:cs typeface="Calibri"/>
            </a:endParaRPr>
          </a:p>
          <a:p>
            <a:pPr marL="12700" marR="8255" algn="just">
              <a:lnSpc>
                <a:spcPct val="99600"/>
              </a:lnSpc>
              <a:spcBef>
                <a:spcPts val="35"/>
              </a:spcBef>
              <a:buFont typeface="Segoe UI Symbol"/>
              <a:buChar char="➢"/>
              <a:tabLst>
                <a:tab pos="796925" algn="l"/>
              </a:tabLst>
            </a:pP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Por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inhabilidad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incompatibilidad </a:t>
            </a:r>
            <a:r>
              <a:rPr sz="2400" spc="-5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sobreviniente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del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contratista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(Art.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9.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Ley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80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de 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1993)</a:t>
            </a:r>
            <a:endParaRPr sz="2400">
              <a:latin typeface="Calibri"/>
              <a:cs typeface="Calibri"/>
            </a:endParaRPr>
          </a:p>
          <a:p>
            <a:pPr marL="12700" marR="5080" algn="just">
              <a:lnSpc>
                <a:spcPct val="99600"/>
              </a:lnSpc>
              <a:spcBef>
                <a:spcPts val="35"/>
              </a:spcBef>
              <a:buFont typeface="Segoe UI Symbol"/>
              <a:buChar char="➢"/>
              <a:tabLst>
                <a:tab pos="427990" algn="l"/>
              </a:tabLst>
            </a:pP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Por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inhabilidad o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incompatibilidad de uno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los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integrantes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consorcio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la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unión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temporal</a:t>
            </a:r>
            <a:endParaRPr sz="2400">
              <a:latin typeface="Calibri"/>
              <a:cs typeface="Calibri"/>
            </a:endParaRPr>
          </a:p>
          <a:p>
            <a:pPr marL="12700" marR="5715" algn="just">
              <a:lnSpc>
                <a:spcPct val="99900"/>
              </a:lnSpc>
              <a:spcBef>
                <a:spcPts val="30"/>
              </a:spcBef>
              <a:buFont typeface="Segoe UI Symbol"/>
              <a:buChar char="➢"/>
              <a:tabLst>
                <a:tab pos="482600" algn="l"/>
              </a:tabLst>
            </a:pP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Cuando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por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motivos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conveniencia,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para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satisfacción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los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intereses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las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partes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para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oportuna,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eficaz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y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completa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ejecución del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objeto,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en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concordancia con los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principios de economía,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celeridad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y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eficacia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labor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administrativa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contractual,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las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partes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acuerden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o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convengan </a:t>
            </a:r>
            <a:r>
              <a:rPr sz="2400" spc="-5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cederlo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(arts.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26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y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3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Ley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80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 1993).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6843" y="1999488"/>
            <a:ext cx="2380488" cy="238048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7068" y="175119"/>
            <a:ext cx="2985574" cy="26064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60545" y="1666443"/>
            <a:ext cx="23202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681480" algn="l"/>
              </a:tabLst>
            </a:pPr>
            <a:r>
              <a:rPr sz="32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3200" b="1" spc="-5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200" b="1" dirty="0">
                <a:solidFill>
                  <a:srgbClr val="006FC0"/>
                </a:solidFill>
                <a:latin typeface="Calibri"/>
                <a:cs typeface="Calibri"/>
              </a:rPr>
              <a:t>SIÓN	</a:t>
            </a:r>
            <a:r>
              <a:rPr sz="3200" b="1" spc="-10" dirty="0">
                <a:solidFill>
                  <a:srgbClr val="006FC0"/>
                </a:solidFill>
                <a:latin typeface="Calibri"/>
                <a:cs typeface="Calibri"/>
              </a:rPr>
              <a:t>DEL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0598" y="1666443"/>
            <a:ext cx="27006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2395855" algn="l"/>
              </a:tabLst>
            </a:pPr>
            <a:r>
              <a:rPr sz="3200" b="1" spc="-30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3200" b="1" spc="-5" dirty="0">
                <a:solidFill>
                  <a:srgbClr val="006FC0"/>
                </a:solidFill>
                <a:latin typeface="Calibri"/>
                <a:cs typeface="Calibri"/>
              </a:rPr>
              <a:t>ONTR</a:t>
            </a:r>
            <a:r>
              <a:rPr sz="3200" b="1" spc="-26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3200" b="1" spc="-9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3200" b="1" spc="-40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3200" b="1" dirty="0">
                <a:solidFill>
                  <a:srgbClr val="006FC0"/>
                </a:solidFill>
                <a:latin typeface="Calibri"/>
                <a:cs typeface="Calibri"/>
              </a:rPr>
              <a:t>.	</a:t>
            </a:r>
            <a:r>
              <a:rPr sz="3200" spc="-10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60546" y="2154682"/>
            <a:ext cx="541337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tabLst>
                <a:tab pos="1554480" algn="l"/>
                <a:tab pos="2358390" algn="l"/>
                <a:tab pos="2638425" algn="l"/>
                <a:tab pos="3466465" algn="l"/>
                <a:tab pos="4167504" algn="l"/>
                <a:tab pos="4932680" algn="l"/>
              </a:tabLst>
            </a:pP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cesionar</a:t>
            </a:r>
            <a:r>
              <a:rPr sz="3200" spc="-15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o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debe</a:t>
            </a:r>
            <a:r>
              <a:rPr sz="3200" spc="-6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á	</a:t>
            </a:r>
            <a:r>
              <a:rPr sz="3200" spc="-1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por</a:t>
            </a:r>
            <a:r>
              <a:rPr sz="3200" spc="-4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ar  </a:t>
            </a:r>
            <a:r>
              <a:rPr sz="3200" spc="-60" dirty="0">
                <a:solidFill>
                  <a:srgbClr val="1E1C11"/>
                </a:solidFill>
                <a:latin typeface="Calibri"/>
                <a:cs typeface="Calibri"/>
              </a:rPr>
              <a:t>g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3200" spc="-6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3200" spc="-3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3200" spc="-10" dirty="0">
                <a:solidFill>
                  <a:srgbClr val="1E1C11"/>
                </a:solidFill>
                <a:latin typeface="Calibri"/>
                <a:cs typeface="Calibri"/>
              </a:rPr>
              <a:t>í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ú</a:t>
            </a:r>
            <a:r>
              <a:rPr sz="3200" spc="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3200" spc="-25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qu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e	ampa</a:t>
            </a:r>
            <a:r>
              <a:rPr sz="3200" spc="-3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e	los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82462" y="3130424"/>
            <a:ext cx="378967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519555" algn="l"/>
                <a:tab pos="2374900" algn="l"/>
              </a:tabLst>
            </a:pP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rie</a:t>
            </a:r>
            <a:r>
              <a:rPr sz="3200" spc="-15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r>
              <a:rPr sz="3200" spc="-25" dirty="0">
                <a:solidFill>
                  <a:srgbClr val="1E1C11"/>
                </a:solidFill>
                <a:latin typeface="Calibri"/>
                <a:cs typeface="Calibri"/>
              </a:rPr>
              <a:t>g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s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l	</a:t>
            </a:r>
            <a:r>
              <a:rPr sz="3200" spc="-25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3200" spc="-2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3200" spc="-7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3200" spc="-2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3200" spc="-4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60545" y="3130423"/>
            <a:ext cx="179578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tabLst>
                <a:tab pos="1495425" algn="l"/>
              </a:tabLst>
            </a:pP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mismos </a:t>
            </a:r>
            <a:r>
              <a:rPr sz="32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inicial,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57010" y="3618103"/>
            <a:ext cx="32175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114425" algn="l"/>
                <a:tab pos="2700655" algn="l"/>
              </a:tabLst>
            </a:pP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cu</a:t>
            </a:r>
            <a:r>
              <a:rPr sz="3200" spc="1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l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debe</a:t>
            </a:r>
            <a:r>
              <a:rPr sz="3200" spc="-7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á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ser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60545" y="4105478"/>
            <a:ext cx="541147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tabLst>
                <a:tab pos="1826260" algn="l"/>
                <a:tab pos="2632710" algn="l"/>
                <a:tab pos="3158490" algn="l"/>
                <a:tab pos="4658360" algn="l"/>
              </a:tabLst>
            </a:pP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ap</a:t>
            </a:r>
            <a:r>
              <a:rPr sz="3200" spc="-5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obad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po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r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3200" spc="-3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tidad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(A</a:t>
            </a:r>
            <a:r>
              <a:rPr sz="3200" spc="-1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3200" spc="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.  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41.</a:t>
            </a:r>
            <a:r>
              <a:rPr sz="3200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1E1C11"/>
                </a:solidFill>
                <a:latin typeface="Calibri"/>
                <a:cs typeface="Calibri"/>
              </a:rPr>
              <a:t>Ley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80</a:t>
            </a:r>
            <a:r>
              <a:rPr sz="3200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de 1993).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4305" y="510795"/>
            <a:ext cx="6601369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>
                <a:solidFill>
                  <a:srgbClr val="006FC0"/>
                </a:solidFill>
                <a:latin typeface="Calibri"/>
                <a:cs typeface="Calibri"/>
              </a:rPr>
              <a:t>PROCEDIMIENTO</a:t>
            </a:r>
            <a:r>
              <a:rPr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6FC0"/>
                </a:solidFill>
                <a:latin typeface="Calibri"/>
                <a:cs typeface="Calibri"/>
              </a:rPr>
              <a:t>CESIÓN</a:t>
            </a:r>
            <a:r>
              <a:rPr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DEL</a:t>
            </a:r>
            <a:r>
              <a:rPr lang="es-ES" spc="-5" dirty="0">
                <a:solidFill>
                  <a:srgbClr val="006FC0"/>
                </a:solidFill>
                <a:latin typeface="Calibri"/>
                <a:cs typeface="Calibri"/>
              </a:rPr>
              <a:t> CONTRATO</a:t>
            </a:r>
            <a:endParaRPr spc="-5" dirty="0">
              <a:solidFill>
                <a:srgbClr val="006FC0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34794" y="311150"/>
            <a:ext cx="1325880" cy="1708150"/>
            <a:chOff x="510794" y="311150"/>
            <a:chExt cx="1325880" cy="1708150"/>
          </a:xfrm>
        </p:grpSpPr>
        <p:sp>
          <p:nvSpPr>
            <p:cNvPr id="5" name="object 5"/>
            <p:cNvSpPr/>
            <p:nvPr/>
          </p:nvSpPr>
          <p:spPr>
            <a:xfrm>
              <a:off x="674370" y="1233677"/>
              <a:ext cx="879475" cy="772795"/>
            </a:xfrm>
            <a:custGeom>
              <a:avLst/>
              <a:gdLst/>
              <a:ahLst/>
              <a:cxnLst/>
              <a:rect l="l" t="t" r="r" b="b"/>
              <a:pathLst>
                <a:path w="879475" h="772794">
                  <a:moveTo>
                    <a:pt x="253745" y="0"/>
                  </a:moveTo>
                  <a:lnTo>
                    <a:pt x="0" y="0"/>
                  </a:lnTo>
                  <a:lnTo>
                    <a:pt x="0" y="706374"/>
                  </a:lnTo>
                  <a:lnTo>
                    <a:pt x="602868" y="706374"/>
                  </a:lnTo>
                  <a:lnTo>
                    <a:pt x="602868" y="772668"/>
                  </a:lnTo>
                  <a:lnTo>
                    <a:pt x="879348" y="579501"/>
                  </a:lnTo>
                  <a:lnTo>
                    <a:pt x="602868" y="386334"/>
                  </a:lnTo>
                  <a:lnTo>
                    <a:pt x="602868" y="452627"/>
                  </a:lnTo>
                  <a:lnTo>
                    <a:pt x="253745" y="452627"/>
                  </a:lnTo>
                  <a:lnTo>
                    <a:pt x="253745" y="0"/>
                  </a:lnTo>
                  <a:close/>
                </a:path>
              </a:pathLst>
            </a:custGeom>
            <a:solidFill>
              <a:srgbClr val="BBDF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4370" y="1233677"/>
              <a:ext cx="879475" cy="772795"/>
            </a:xfrm>
            <a:custGeom>
              <a:avLst/>
              <a:gdLst/>
              <a:ahLst/>
              <a:cxnLst/>
              <a:rect l="l" t="t" r="r" b="b"/>
              <a:pathLst>
                <a:path w="879475" h="772794">
                  <a:moveTo>
                    <a:pt x="253745" y="0"/>
                  </a:moveTo>
                  <a:lnTo>
                    <a:pt x="253745" y="452627"/>
                  </a:lnTo>
                  <a:lnTo>
                    <a:pt x="602868" y="452627"/>
                  </a:lnTo>
                  <a:lnTo>
                    <a:pt x="602868" y="386334"/>
                  </a:lnTo>
                  <a:lnTo>
                    <a:pt x="879348" y="579501"/>
                  </a:lnTo>
                  <a:lnTo>
                    <a:pt x="602868" y="772668"/>
                  </a:lnTo>
                  <a:lnTo>
                    <a:pt x="602868" y="706374"/>
                  </a:lnTo>
                  <a:lnTo>
                    <a:pt x="0" y="706374"/>
                  </a:lnTo>
                  <a:lnTo>
                    <a:pt x="0" y="0"/>
                  </a:lnTo>
                  <a:lnTo>
                    <a:pt x="253745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3494" y="323850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80" h="909955">
                  <a:moveTo>
                    <a:pt x="1148333" y="0"/>
                  </a:moveTo>
                  <a:lnTo>
                    <a:pt x="151663" y="0"/>
                  </a:lnTo>
                  <a:lnTo>
                    <a:pt x="103727" y="7735"/>
                  </a:lnTo>
                  <a:lnTo>
                    <a:pt x="62095" y="29272"/>
                  </a:lnTo>
                  <a:lnTo>
                    <a:pt x="29263" y="62106"/>
                  </a:lnTo>
                  <a:lnTo>
                    <a:pt x="7732" y="103729"/>
                  </a:lnTo>
                  <a:lnTo>
                    <a:pt x="0" y="151637"/>
                  </a:lnTo>
                  <a:lnTo>
                    <a:pt x="0" y="758189"/>
                  </a:lnTo>
                  <a:lnTo>
                    <a:pt x="7732" y="806098"/>
                  </a:lnTo>
                  <a:lnTo>
                    <a:pt x="29263" y="847721"/>
                  </a:lnTo>
                  <a:lnTo>
                    <a:pt x="62095" y="880555"/>
                  </a:lnTo>
                  <a:lnTo>
                    <a:pt x="103727" y="902092"/>
                  </a:lnTo>
                  <a:lnTo>
                    <a:pt x="151663" y="909827"/>
                  </a:lnTo>
                  <a:lnTo>
                    <a:pt x="1148333" y="909827"/>
                  </a:lnTo>
                  <a:lnTo>
                    <a:pt x="1196242" y="902092"/>
                  </a:lnTo>
                  <a:lnTo>
                    <a:pt x="1237865" y="880555"/>
                  </a:lnTo>
                  <a:lnTo>
                    <a:pt x="1270699" y="847721"/>
                  </a:lnTo>
                  <a:lnTo>
                    <a:pt x="1292236" y="806098"/>
                  </a:lnTo>
                  <a:lnTo>
                    <a:pt x="1299972" y="758189"/>
                  </a:lnTo>
                  <a:lnTo>
                    <a:pt x="1299972" y="151637"/>
                  </a:lnTo>
                  <a:lnTo>
                    <a:pt x="1292236" y="103729"/>
                  </a:lnTo>
                  <a:lnTo>
                    <a:pt x="1270699" y="62106"/>
                  </a:lnTo>
                  <a:lnTo>
                    <a:pt x="1237865" y="29272"/>
                  </a:lnTo>
                  <a:lnTo>
                    <a:pt x="1196242" y="7735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00B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3494" y="323850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80" h="909955">
                  <a:moveTo>
                    <a:pt x="0" y="151637"/>
                  </a:moveTo>
                  <a:lnTo>
                    <a:pt x="7732" y="103729"/>
                  </a:lnTo>
                  <a:lnTo>
                    <a:pt x="29263" y="62106"/>
                  </a:lnTo>
                  <a:lnTo>
                    <a:pt x="62095" y="29272"/>
                  </a:lnTo>
                  <a:lnTo>
                    <a:pt x="103727" y="7735"/>
                  </a:lnTo>
                  <a:lnTo>
                    <a:pt x="151663" y="0"/>
                  </a:lnTo>
                  <a:lnTo>
                    <a:pt x="1148333" y="0"/>
                  </a:lnTo>
                  <a:lnTo>
                    <a:pt x="1196242" y="7735"/>
                  </a:lnTo>
                  <a:lnTo>
                    <a:pt x="1237865" y="29272"/>
                  </a:lnTo>
                  <a:lnTo>
                    <a:pt x="1270699" y="62106"/>
                  </a:lnTo>
                  <a:lnTo>
                    <a:pt x="1292236" y="103729"/>
                  </a:lnTo>
                  <a:lnTo>
                    <a:pt x="1299972" y="151637"/>
                  </a:lnTo>
                  <a:lnTo>
                    <a:pt x="1299972" y="758189"/>
                  </a:lnTo>
                  <a:lnTo>
                    <a:pt x="1292236" y="806098"/>
                  </a:lnTo>
                  <a:lnTo>
                    <a:pt x="1270699" y="847721"/>
                  </a:lnTo>
                  <a:lnTo>
                    <a:pt x="1237865" y="880555"/>
                  </a:lnTo>
                  <a:lnTo>
                    <a:pt x="1196242" y="902092"/>
                  </a:lnTo>
                  <a:lnTo>
                    <a:pt x="1148333" y="909827"/>
                  </a:lnTo>
                  <a:lnTo>
                    <a:pt x="151663" y="909827"/>
                  </a:lnTo>
                  <a:lnTo>
                    <a:pt x="103727" y="902092"/>
                  </a:lnTo>
                  <a:lnTo>
                    <a:pt x="62095" y="880555"/>
                  </a:lnTo>
                  <a:lnTo>
                    <a:pt x="29263" y="847721"/>
                  </a:lnTo>
                  <a:lnTo>
                    <a:pt x="7732" y="806098"/>
                  </a:lnTo>
                  <a:lnTo>
                    <a:pt x="0" y="758189"/>
                  </a:lnTo>
                  <a:lnTo>
                    <a:pt x="0" y="15163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51660" y="587120"/>
            <a:ext cx="888365" cy="34798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3655" marR="5080" indent="-21590">
              <a:lnSpc>
                <a:spcPts val="1210"/>
              </a:lnSpc>
              <a:spcBef>
                <a:spcPts val="235"/>
              </a:spcBef>
            </a:pPr>
            <a:r>
              <a:rPr sz="1100" b="1" spc="-10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OL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ICITUD</a:t>
            </a:r>
            <a:r>
              <a:rPr sz="1100" b="1" spc="-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DEL  CONTRATISTA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113786" y="1333753"/>
            <a:ext cx="1325880" cy="1706880"/>
            <a:chOff x="1589786" y="1333753"/>
            <a:chExt cx="1325880" cy="1706880"/>
          </a:xfrm>
        </p:grpSpPr>
        <p:sp>
          <p:nvSpPr>
            <p:cNvPr id="11" name="object 11"/>
            <p:cNvSpPr/>
            <p:nvPr/>
          </p:nvSpPr>
          <p:spPr>
            <a:xfrm>
              <a:off x="1753362" y="2256281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0" y="0"/>
                  </a:lnTo>
                  <a:lnTo>
                    <a:pt x="0" y="704976"/>
                  </a:lnTo>
                  <a:lnTo>
                    <a:pt x="603376" y="704976"/>
                  </a:lnTo>
                  <a:lnTo>
                    <a:pt x="603376" y="771143"/>
                  </a:lnTo>
                  <a:lnTo>
                    <a:pt x="879348" y="578357"/>
                  </a:lnTo>
                  <a:lnTo>
                    <a:pt x="603376" y="385571"/>
                  </a:lnTo>
                  <a:lnTo>
                    <a:pt x="603376" y="451738"/>
                  </a:lnTo>
                  <a:lnTo>
                    <a:pt x="253237" y="451738"/>
                  </a:lnTo>
                  <a:lnTo>
                    <a:pt x="253237" y="0"/>
                  </a:lnTo>
                  <a:close/>
                </a:path>
              </a:pathLst>
            </a:custGeom>
            <a:solidFill>
              <a:srgbClr val="C4F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53362" y="2256281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253237" y="451738"/>
                  </a:lnTo>
                  <a:lnTo>
                    <a:pt x="603376" y="451738"/>
                  </a:lnTo>
                  <a:lnTo>
                    <a:pt x="603376" y="385571"/>
                  </a:lnTo>
                  <a:lnTo>
                    <a:pt x="879348" y="578357"/>
                  </a:lnTo>
                  <a:lnTo>
                    <a:pt x="603376" y="771143"/>
                  </a:lnTo>
                  <a:lnTo>
                    <a:pt x="603376" y="704976"/>
                  </a:lnTo>
                  <a:lnTo>
                    <a:pt x="0" y="704976"/>
                  </a:lnTo>
                  <a:lnTo>
                    <a:pt x="0" y="0"/>
                  </a:lnTo>
                  <a:lnTo>
                    <a:pt x="253237" y="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02486" y="1346453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80" h="909955">
                  <a:moveTo>
                    <a:pt x="1148333" y="0"/>
                  </a:moveTo>
                  <a:lnTo>
                    <a:pt x="151637" y="0"/>
                  </a:lnTo>
                  <a:lnTo>
                    <a:pt x="103729" y="7735"/>
                  </a:lnTo>
                  <a:lnTo>
                    <a:pt x="62106" y="29272"/>
                  </a:lnTo>
                  <a:lnTo>
                    <a:pt x="29272" y="62106"/>
                  </a:lnTo>
                  <a:lnTo>
                    <a:pt x="7735" y="103729"/>
                  </a:lnTo>
                  <a:lnTo>
                    <a:pt x="0" y="151637"/>
                  </a:lnTo>
                  <a:lnTo>
                    <a:pt x="0" y="758190"/>
                  </a:lnTo>
                  <a:lnTo>
                    <a:pt x="7735" y="806098"/>
                  </a:lnTo>
                  <a:lnTo>
                    <a:pt x="29272" y="847721"/>
                  </a:lnTo>
                  <a:lnTo>
                    <a:pt x="62106" y="880555"/>
                  </a:lnTo>
                  <a:lnTo>
                    <a:pt x="103729" y="902092"/>
                  </a:lnTo>
                  <a:lnTo>
                    <a:pt x="151637" y="909828"/>
                  </a:lnTo>
                  <a:lnTo>
                    <a:pt x="1148333" y="909828"/>
                  </a:lnTo>
                  <a:lnTo>
                    <a:pt x="1196242" y="902092"/>
                  </a:lnTo>
                  <a:lnTo>
                    <a:pt x="1237865" y="880555"/>
                  </a:lnTo>
                  <a:lnTo>
                    <a:pt x="1270699" y="847721"/>
                  </a:lnTo>
                  <a:lnTo>
                    <a:pt x="1292236" y="806098"/>
                  </a:lnTo>
                  <a:lnTo>
                    <a:pt x="1299971" y="758190"/>
                  </a:lnTo>
                  <a:lnTo>
                    <a:pt x="1299971" y="151637"/>
                  </a:lnTo>
                  <a:lnTo>
                    <a:pt x="1292236" y="103729"/>
                  </a:lnTo>
                  <a:lnTo>
                    <a:pt x="1270699" y="62106"/>
                  </a:lnTo>
                  <a:lnTo>
                    <a:pt x="1237865" y="29272"/>
                  </a:lnTo>
                  <a:lnTo>
                    <a:pt x="1196242" y="7735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00D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02486" y="1346453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80" h="909955">
                  <a:moveTo>
                    <a:pt x="0" y="151637"/>
                  </a:moveTo>
                  <a:lnTo>
                    <a:pt x="7735" y="103729"/>
                  </a:lnTo>
                  <a:lnTo>
                    <a:pt x="29272" y="62106"/>
                  </a:lnTo>
                  <a:lnTo>
                    <a:pt x="62106" y="29272"/>
                  </a:lnTo>
                  <a:lnTo>
                    <a:pt x="103729" y="7735"/>
                  </a:lnTo>
                  <a:lnTo>
                    <a:pt x="151637" y="0"/>
                  </a:lnTo>
                  <a:lnTo>
                    <a:pt x="1148333" y="0"/>
                  </a:lnTo>
                  <a:lnTo>
                    <a:pt x="1196242" y="7735"/>
                  </a:lnTo>
                  <a:lnTo>
                    <a:pt x="1237865" y="29272"/>
                  </a:lnTo>
                  <a:lnTo>
                    <a:pt x="1270699" y="62106"/>
                  </a:lnTo>
                  <a:lnTo>
                    <a:pt x="1292236" y="103729"/>
                  </a:lnTo>
                  <a:lnTo>
                    <a:pt x="1299971" y="151637"/>
                  </a:lnTo>
                  <a:lnTo>
                    <a:pt x="1299971" y="758190"/>
                  </a:lnTo>
                  <a:lnTo>
                    <a:pt x="1292236" y="806098"/>
                  </a:lnTo>
                  <a:lnTo>
                    <a:pt x="1270699" y="847721"/>
                  </a:lnTo>
                  <a:lnTo>
                    <a:pt x="1237865" y="880555"/>
                  </a:lnTo>
                  <a:lnTo>
                    <a:pt x="1196242" y="902092"/>
                  </a:lnTo>
                  <a:lnTo>
                    <a:pt x="1148333" y="909828"/>
                  </a:lnTo>
                  <a:lnTo>
                    <a:pt x="151637" y="909828"/>
                  </a:lnTo>
                  <a:lnTo>
                    <a:pt x="103729" y="902092"/>
                  </a:lnTo>
                  <a:lnTo>
                    <a:pt x="62106" y="880555"/>
                  </a:lnTo>
                  <a:lnTo>
                    <a:pt x="29272" y="847721"/>
                  </a:lnTo>
                  <a:lnTo>
                    <a:pt x="7735" y="806098"/>
                  </a:lnTo>
                  <a:lnTo>
                    <a:pt x="0" y="758190"/>
                  </a:lnTo>
                  <a:lnTo>
                    <a:pt x="0" y="15163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317875" y="1533270"/>
            <a:ext cx="913130" cy="50165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24765" marR="5080" indent="-12700" algn="just">
              <a:lnSpc>
                <a:spcPts val="1210"/>
              </a:lnSpc>
              <a:spcBef>
                <a:spcPts val="235"/>
              </a:spcBef>
            </a:pP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ON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EP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100" b="1" spc="-4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DEL  SUPERVISOR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O </a:t>
            </a:r>
            <a:r>
              <a:rPr sz="1100" b="1" spc="-2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INTERVENTOR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91254" y="2356357"/>
            <a:ext cx="1325880" cy="1706880"/>
            <a:chOff x="2667254" y="2356357"/>
            <a:chExt cx="1325880" cy="1706880"/>
          </a:xfrm>
        </p:grpSpPr>
        <p:sp>
          <p:nvSpPr>
            <p:cNvPr id="17" name="object 17"/>
            <p:cNvSpPr/>
            <p:nvPr/>
          </p:nvSpPr>
          <p:spPr>
            <a:xfrm>
              <a:off x="2830830" y="3278885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0" y="0"/>
                  </a:lnTo>
                  <a:lnTo>
                    <a:pt x="0" y="704976"/>
                  </a:lnTo>
                  <a:lnTo>
                    <a:pt x="603377" y="704976"/>
                  </a:lnTo>
                  <a:lnTo>
                    <a:pt x="603377" y="771144"/>
                  </a:lnTo>
                  <a:lnTo>
                    <a:pt x="879347" y="578357"/>
                  </a:lnTo>
                  <a:lnTo>
                    <a:pt x="603377" y="385571"/>
                  </a:lnTo>
                  <a:lnTo>
                    <a:pt x="603377" y="451738"/>
                  </a:lnTo>
                  <a:lnTo>
                    <a:pt x="253237" y="451738"/>
                  </a:lnTo>
                  <a:lnTo>
                    <a:pt x="253237" y="0"/>
                  </a:lnTo>
                  <a:close/>
                </a:path>
              </a:pathLst>
            </a:custGeom>
            <a:solidFill>
              <a:srgbClr val="DCF7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830830" y="3278885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253237" y="451738"/>
                  </a:lnTo>
                  <a:lnTo>
                    <a:pt x="603377" y="451738"/>
                  </a:lnTo>
                  <a:lnTo>
                    <a:pt x="603377" y="385571"/>
                  </a:lnTo>
                  <a:lnTo>
                    <a:pt x="879347" y="578357"/>
                  </a:lnTo>
                  <a:lnTo>
                    <a:pt x="603377" y="771144"/>
                  </a:lnTo>
                  <a:lnTo>
                    <a:pt x="603377" y="704976"/>
                  </a:lnTo>
                  <a:lnTo>
                    <a:pt x="0" y="704976"/>
                  </a:lnTo>
                  <a:lnTo>
                    <a:pt x="0" y="0"/>
                  </a:lnTo>
                  <a:lnTo>
                    <a:pt x="253237" y="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679954" y="2369057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79" h="909954">
                  <a:moveTo>
                    <a:pt x="1148333" y="0"/>
                  </a:moveTo>
                  <a:lnTo>
                    <a:pt x="151637" y="0"/>
                  </a:lnTo>
                  <a:lnTo>
                    <a:pt x="103729" y="7735"/>
                  </a:lnTo>
                  <a:lnTo>
                    <a:pt x="62106" y="29272"/>
                  </a:lnTo>
                  <a:lnTo>
                    <a:pt x="29272" y="62106"/>
                  </a:lnTo>
                  <a:lnTo>
                    <a:pt x="7735" y="103729"/>
                  </a:lnTo>
                  <a:lnTo>
                    <a:pt x="0" y="151637"/>
                  </a:lnTo>
                  <a:lnTo>
                    <a:pt x="0" y="758189"/>
                  </a:lnTo>
                  <a:lnTo>
                    <a:pt x="7735" y="806098"/>
                  </a:lnTo>
                  <a:lnTo>
                    <a:pt x="29272" y="847721"/>
                  </a:lnTo>
                  <a:lnTo>
                    <a:pt x="62106" y="880555"/>
                  </a:lnTo>
                  <a:lnTo>
                    <a:pt x="103729" y="902092"/>
                  </a:lnTo>
                  <a:lnTo>
                    <a:pt x="151637" y="909827"/>
                  </a:lnTo>
                  <a:lnTo>
                    <a:pt x="1148333" y="909827"/>
                  </a:lnTo>
                  <a:lnTo>
                    <a:pt x="1196242" y="902092"/>
                  </a:lnTo>
                  <a:lnTo>
                    <a:pt x="1237865" y="880555"/>
                  </a:lnTo>
                  <a:lnTo>
                    <a:pt x="1270699" y="847721"/>
                  </a:lnTo>
                  <a:lnTo>
                    <a:pt x="1292236" y="806098"/>
                  </a:lnTo>
                  <a:lnTo>
                    <a:pt x="1299971" y="758189"/>
                  </a:lnTo>
                  <a:lnTo>
                    <a:pt x="1299971" y="151637"/>
                  </a:lnTo>
                  <a:lnTo>
                    <a:pt x="1292236" y="103729"/>
                  </a:lnTo>
                  <a:lnTo>
                    <a:pt x="1270699" y="62106"/>
                  </a:lnTo>
                  <a:lnTo>
                    <a:pt x="1237865" y="29272"/>
                  </a:lnTo>
                  <a:lnTo>
                    <a:pt x="1196242" y="7735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00E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679954" y="2369057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79" h="909954">
                  <a:moveTo>
                    <a:pt x="0" y="151637"/>
                  </a:moveTo>
                  <a:lnTo>
                    <a:pt x="7735" y="103729"/>
                  </a:lnTo>
                  <a:lnTo>
                    <a:pt x="29272" y="62106"/>
                  </a:lnTo>
                  <a:lnTo>
                    <a:pt x="62106" y="29272"/>
                  </a:lnTo>
                  <a:lnTo>
                    <a:pt x="103729" y="7735"/>
                  </a:lnTo>
                  <a:lnTo>
                    <a:pt x="151637" y="0"/>
                  </a:lnTo>
                  <a:lnTo>
                    <a:pt x="1148333" y="0"/>
                  </a:lnTo>
                  <a:lnTo>
                    <a:pt x="1196242" y="7735"/>
                  </a:lnTo>
                  <a:lnTo>
                    <a:pt x="1237865" y="29272"/>
                  </a:lnTo>
                  <a:lnTo>
                    <a:pt x="1270699" y="62106"/>
                  </a:lnTo>
                  <a:lnTo>
                    <a:pt x="1292236" y="103729"/>
                  </a:lnTo>
                  <a:lnTo>
                    <a:pt x="1299971" y="151637"/>
                  </a:lnTo>
                  <a:lnTo>
                    <a:pt x="1299971" y="758189"/>
                  </a:lnTo>
                  <a:lnTo>
                    <a:pt x="1292236" y="806098"/>
                  </a:lnTo>
                  <a:lnTo>
                    <a:pt x="1270699" y="847721"/>
                  </a:lnTo>
                  <a:lnTo>
                    <a:pt x="1237865" y="880555"/>
                  </a:lnTo>
                  <a:lnTo>
                    <a:pt x="1196242" y="902092"/>
                  </a:lnTo>
                  <a:lnTo>
                    <a:pt x="1148333" y="909827"/>
                  </a:lnTo>
                  <a:lnTo>
                    <a:pt x="151637" y="909827"/>
                  </a:lnTo>
                  <a:lnTo>
                    <a:pt x="103729" y="902092"/>
                  </a:lnTo>
                  <a:lnTo>
                    <a:pt x="62106" y="880555"/>
                  </a:lnTo>
                  <a:lnTo>
                    <a:pt x="29272" y="847721"/>
                  </a:lnTo>
                  <a:lnTo>
                    <a:pt x="7735" y="806098"/>
                  </a:lnTo>
                  <a:lnTo>
                    <a:pt x="0" y="758189"/>
                  </a:lnTo>
                  <a:lnTo>
                    <a:pt x="0" y="15163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321556" y="2402587"/>
            <a:ext cx="1062355" cy="80835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065" marR="5080" algn="ctr">
              <a:lnSpc>
                <a:spcPct val="91600"/>
              </a:lnSpc>
              <a:spcBef>
                <a:spcPts val="215"/>
              </a:spcBef>
            </a:pP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REMISIÓN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ORDE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AD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100" b="1" spc="-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DEL 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GASTO A LA 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DIRECCIÓN 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AD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M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INI</a:t>
            </a:r>
            <a:r>
              <a:rPr sz="1100" b="1" spc="-10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TRA</a:t>
            </a:r>
            <a:r>
              <a:rPr sz="1100" b="1" spc="-10" dirty="0">
                <a:solidFill>
                  <a:srgbClr val="1E1C11"/>
                </a:solidFill>
                <a:latin typeface="Calibri"/>
                <a:cs typeface="Calibri"/>
              </a:rPr>
              <a:t>TI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270246" y="3378961"/>
            <a:ext cx="3482340" cy="2980690"/>
            <a:chOff x="3746246" y="3378961"/>
            <a:chExt cx="3482340" cy="2980690"/>
          </a:xfrm>
        </p:grpSpPr>
        <p:sp>
          <p:nvSpPr>
            <p:cNvPr id="23" name="object 23"/>
            <p:cNvSpPr/>
            <p:nvPr/>
          </p:nvSpPr>
          <p:spPr>
            <a:xfrm>
              <a:off x="3909822" y="4301489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0" y="0"/>
                  </a:lnTo>
                  <a:lnTo>
                    <a:pt x="0" y="704977"/>
                  </a:lnTo>
                  <a:lnTo>
                    <a:pt x="603376" y="704977"/>
                  </a:lnTo>
                  <a:lnTo>
                    <a:pt x="603376" y="771144"/>
                  </a:lnTo>
                  <a:lnTo>
                    <a:pt x="879348" y="578358"/>
                  </a:lnTo>
                  <a:lnTo>
                    <a:pt x="603376" y="385572"/>
                  </a:lnTo>
                  <a:lnTo>
                    <a:pt x="603376" y="451739"/>
                  </a:lnTo>
                  <a:lnTo>
                    <a:pt x="253237" y="451739"/>
                  </a:lnTo>
                  <a:lnTo>
                    <a:pt x="253237" y="0"/>
                  </a:lnTo>
                  <a:close/>
                </a:path>
              </a:pathLst>
            </a:custGeom>
            <a:solidFill>
              <a:srgbClr val="FAF7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909822" y="4301489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253237" y="451739"/>
                  </a:lnTo>
                  <a:lnTo>
                    <a:pt x="603376" y="451739"/>
                  </a:lnTo>
                  <a:lnTo>
                    <a:pt x="603376" y="385572"/>
                  </a:lnTo>
                  <a:lnTo>
                    <a:pt x="879348" y="578358"/>
                  </a:lnTo>
                  <a:lnTo>
                    <a:pt x="603376" y="771144"/>
                  </a:lnTo>
                  <a:lnTo>
                    <a:pt x="603376" y="704977"/>
                  </a:lnTo>
                  <a:lnTo>
                    <a:pt x="0" y="704977"/>
                  </a:lnTo>
                  <a:lnTo>
                    <a:pt x="0" y="0"/>
                  </a:lnTo>
                  <a:lnTo>
                    <a:pt x="253237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758946" y="3391661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79" h="909954">
                  <a:moveTo>
                    <a:pt x="1148333" y="0"/>
                  </a:moveTo>
                  <a:lnTo>
                    <a:pt x="151637" y="0"/>
                  </a:lnTo>
                  <a:lnTo>
                    <a:pt x="103729" y="7735"/>
                  </a:lnTo>
                  <a:lnTo>
                    <a:pt x="62106" y="29272"/>
                  </a:lnTo>
                  <a:lnTo>
                    <a:pt x="29272" y="62106"/>
                  </a:lnTo>
                  <a:lnTo>
                    <a:pt x="7735" y="103729"/>
                  </a:lnTo>
                  <a:lnTo>
                    <a:pt x="0" y="151637"/>
                  </a:lnTo>
                  <a:lnTo>
                    <a:pt x="0" y="758189"/>
                  </a:lnTo>
                  <a:lnTo>
                    <a:pt x="7735" y="806098"/>
                  </a:lnTo>
                  <a:lnTo>
                    <a:pt x="29272" y="847721"/>
                  </a:lnTo>
                  <a:lnTo>
                    <a:pt x="62106" y="880555"/>
                  </a:lnTo>
                  <a:lnTo>
                    <a:pt x="103729" y="902092"/>
                  </a:lnTo>
                  <a:lnTo>
                    <a:pt x="151637" y="909827"/>
                  </a:lnTo>
                  <a:lnTo>
                    <a:pt x="1148333" y="909827"/>
                  </a:lnTo>
                  <a:lnTo>
                    <a:pt x="1196242" y="902092"/>
                  </a:lnTo>
                  <a:lnTo>
                    <a:pt x="1237865" y="880555"/>
                  </a:lnTo>
                  <a:lnTo>
                    <a:pt x="1270699" y="847721"/>
                  </a:lnTo>
                  <a:lnTo>
                    <a:pt x="1292236" y="806098"/>
                  </a:lnTo>
                  <a:lnTo>
                    <a:pt x="1299971" y="758189"/>
                  </a:lnTo>
                  <a:lnTo>
                    <a:pt x="1299971" y="151637"/>
                  </a:lnTo>
                  <a:lnTo>
                    <a:pt x="1292236" y="103729"/>
                  </a:lnTo>
                  <a:lnTo>
                    <a:pt x="1270699" y="62106"/>
                  </a:lnTo>
                  <a:lnTo>
                    <a:pt x="1237865" y="29272"/>
                  </a:lnTo>
                  <a:lnTo>
                    <a:pt x="1196242" y="7735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7AE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758946" y="3391661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79" h="909954">
                  <a:moveTo>
                    <a:pt x="0" y="151637"/>
                  </a:moveTo>
                  <a:lnTo>
                    <a:pt x="7735" y="103729"/>
                  </a:lnTo>
                  <a:lnTo>
                    <a:pt x="29272" y="62106"/>
                  </a:lnTo>
                  <a:lnTo>
                    <a:pt x="62106" y="29272"/>
                  </a:lnTo>
                  <a:lnTo>
                    <a:pt x="103729" y="7735"/>
                  </a:lnTo>
                  <a:lnTo>
                    <a:pt x="151637" y="0"/>
                  </a:lnTo>
                  <a:lnTo>
                    <a:pt x="1148333" y="0"/>
                  </a:lnTo>
                  <a:lnTo>
                    <a:pt x="1196242" y="7735"/>
                  </a:lnTo>
                  <a:lnTo>
                    <a:pt x="1237865" y="29272"/>
                  </a:lnTo>
                  <a:lnTo>
                    <a:pt x="1270699" y="62106"/>
                  </a:lnTo>
                  <a:lnTo>
                    <a:pt x="1292236" y="103729"/>
                  </a:lnTo>
                  <a:lnTo>
                    <a:pt x="1299971" y="151637"/>
                  </a:lnTo>
                  <a:lnTo>
                    <a:pt x="1299971" y="758189"/>
                  </a:lnTo>
                  <a:lnTo>
                    <a:pt x="1292236" y="806098"/>
                  </a:lnTo>
                  <a:lnTo>
                    <a:pt x="1270699" y="847721"/>
                  </a:lnTo>
                  <a:lnTo>
                    <a:pt x="1237865" y="880555"/>
                  </a:lnTo>
                  <a:lnTo>
                    <a:pt x="1196242" y="902092"/>
                  </a:lnTo>
                  <a:lnTo>
                    <a:pt x="1148333" y="909827"/>
                  </a:lnTo>
                  <a:lnTo>
                    <a:pt x="151637" y="909827"/>
                  </a:lnTo>
                  <a:lnTo>
                    <a:pt x="103729" y="902092"/>
                  </a:lnTo>
                  <a:lnTo>
                    <a:pt x="62106" y="880555"/>
                  </a:lnTo>
                  <a:lnTo>
                    <a:pt x="29272" y="847721"/>
                  </a:lnTo>
                  <a:lnTo>
                    <a:pt x="7735" y="806098"/>
                  </a:lnTo>
                  <a:lnTo>
                    <a:pt x="0" y="758189"/>
                  </a:lnTo>
                  <a:lnTo>
                    <a:pt x="0" y="15163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987290" y="5324094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0" y="0"/>
                  </a:lnTo>
                  <a:lnTo>
                    <a:pt x="0" y="704976"/>
                  </a:lnTo>
                  <a:lnTo>
                    <a:pt x="603376" y="704976"/>
                  </a:lnTo>
                  <a:lnTo>
                    <a:pt x="603376" y="771143"/>
                  </a:lnTo>
                  <a:lnTo>
                    <a:pt x="879348" y="578357"/>
                  </a:lnTo>
                  <a:lnTo>
                    <a:pt x="603376" y="385571"/>
                  </a:lnTo>
                  <a:lnTo>
                    <a:pt x="603376" y="451738"/>
                  </a:lnTo>
                  <a:lnTo>
                    <a:pt x="253237" y="451738"/>
                  </a:lnTo>
                  <a:lnTo>
                    <a:pt x="253237" y="0"/>
                  </a:lnTo>
                  <a:close/>
                </a:path>
              </a:pathLst>
            </a:custGeom>
            <a:solidFill>
              <a:srgbClr val="FCE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87290" y="5324094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253237" y="451738"/>
                  </a:lnTo>
                  <a:lnTo>
                    <a:pt x="603376" y="451738"/>
                  </a:lnTo>
                  <a:lnTo>
                    <a:pt x="603376" y="385571"/>
                  </a:lnTo>
                  <a:lnTo>
                    <a:pt x="879348" y="578357"/>
                  </a:lnTo>
                  <a:lnTo>
                    <a:pt x="603376" y="771143"/>
                  </a:lnTo>
                  <a:lnTo>
                    <a:pt x="603376" y="704976"/>
                  </a:lnTo>
                  <a:lnTo>
                    <a:pt x="0" y="704976"/>
                  </a:lnTo>
                  <a:lnTo>
                    <a:pt x="0" y="0"/>
                  </a:lnTo>
                  <a:lnTo>
                    <a:pt x="253237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836414" y="4414265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79" h="909954">
                  <a:moveTo>
                    <a:pt x="1148334" y="0"/>
                  </a:moveTo>
                  <a:lnTo>
                    <a:pt x="151637" y="0"/>
                  </a:lnTo>
                  <a:lnTo>
                    <a:pt x="103729" y="7735"/>
                  </a:lnTo>
                  <a:lnTo>
                    <a:pt x="62106" y="29272"/>
                  </a:lnTo>
                  <a:lnTo>
                    <a:pt x="29272" y="62106"/>
                  </a:lnTo>
                  <a:lnTo>
                    <a:pt x="7735" y="103729"/>
                  </a:lnTo>
                  <a:lnTo>
                    <a:pt x="0" y="151637"/>
                  </a:lnTo>
                  <a:lnTo>
                    <a:pt x="0" y="758189"/>
                  </a:lnTo>
                  <a:lnTo>
                    <a:pt x="7735" y="806098"/>
                  </a:lnTo>
                  <a:lnTo>
                    <a:pt x="29272" y="847721"/>
                  </a:lnTo>
                  <a:lnTo>
                    <a:pt x="62106" y="880555"/>
                  </a:lnTo>
                  <a:lnTo>
                    <a:pt x="103729" y="902092"/>
                  </a:lnTo>
                  <a:lnTo>
                    <a:pt x="151637" y="909827"/>
                  </a:lnTo>
                  <a:lnTo>
                    <a:pt x="1148334" y="909827"/>
                  </a:lnTo>
                  <a:lnTo>
                    <a:pt x="1196242" y="902092"/>
                  </a:lnTo>
                  <a:lnTo>
                    <a:pt x="1237865" y="880555"/>
                  </a:lnTo>
                  <a:lnTo>
                    <a:pt x="1270699" y="847721"/>
                  </a:lnTo>
                  <a:lnTo>
                    <a:pt x="1292236" y="806098"/>
                  </a:lnTo>
                  <a:lnTo>
                    <a:pt x="1299972" y="758189"/>
                  </a:lnTo>
                  <a:lnTo>
                    <a:pt x="1299972" y="151637"/>
                  </a:lnTo>
                  <a:lnTo>
                    <a:pt x="1292236" y="103729"/>
                  </a:lnTo>
                  <a:lnTo>
                    <a:pt x="1270699" y="62106"/>
                  </a:lnTo>
                  <a:lnTo>
                    <a:pt x="1237865" y="29272"/>
                  </a:lnTo>
                  <a:lnTo>
                    <a:pt x="1196242" y="7735"/>
                  </a:lnTo>
                  <a:lnTo>
                    <a:pt x="1148334" y="0"/>
                  </a:lnTo>
                  <a:close/>
                </a:path>
              </a:pathLst>
            </a:custGeom>
            <a:solidFill>
              <a:srgbClr val="EFD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836414" y="4414265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79" h="909954">
                  <a:moveTo>
                    <a:pt x="0" y="151637"/>
                  </a:moveTo>
                  <a:lnTo>
                    <a:pt x="7735" y="103729"/>
                  </a:lnTo>
                  <a:lnTo>
                    <a:pt x="29272" y="62106"/>
                  </a:lnTo>
                  <a:lnTo>
                    <a:pt x="62106" y="29272"/>
                  </a:lnTo>
                  <a:lnTo>
                    <a:pt x="103729" y="7735"/>
                  </a:lnTo>
                  <a:lnTo>
                    <a:pt x="151637" y="0"/>
                  </a:lnTo>
                  <a:lnTo>
                    <a:pt x="1148334" y="0"/>
                  </a:lnTo>
                  <a:lnTo>
                    <a:pt x="1196242" y="7735"/>
                  </a:lnTo>
                  <a:lnTo>
                    <a:pt x="1237865" y="29272"/>
                  </a:lnTo>
                  <a:lnTo>
                    <a:pt x="1270699" y="62106"/>
                  </a:lnTo>
                  <a:lnTo>
                    <a:pt x="1292236" y="103729"/>
                  </a:lnTo>
                  <a:lnTo>
                    <a:pt x="1299972" y="151637"/>
                  </a:lnTo>
                  <a:lnTo>
                    <a:pt x="1299972" y="758189"/>
                  </a:lnTo>
                  <a:lnTo>
                    <a:pt x="1292236" y="806098"/>
                  </a:lnTo>
                  <a:lnTo>
                    <a:pt x="1270699" y="847721"/>
                  </a:lnTo>
                  <a:lnTo>
                    <a:pt x="1237865" y="880555"/>
                  </a:lnTo>
                  <a:lnTo>
                    <a:pt x="1196242" y="902092"/>
                  </a:lnTo>
                  <a:lnTo>
                    <a:pt x="1148334" y="909827"/>
                  </a:lnTo>
                  <a:lnTo>
                    <a:pt x="151637" y="909827"/>
                  </a:lnTo>
                  <a:lnTo>
                    <a:pt x="103729" y="902092"/>
                  </a:lnTo>
                  <a:lnTo>
                    <a:pt x="62106" y="880555"/>
                  </a:lnTo>
                  <a:lnTo>
                    <a:pt x="29272" y="847721"/>
                  </a:lnTo>
                  <a:lnTo>
                    <a:pt x="7735" y="806098"/>
                  </a:lnTo>
                  <a:lnTo>
                    <a:pt x="0" y="758189"/>
                  </a:lnTo>
                  <a:lnTo>
                    <a:pt x="0" y="15163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15406" y="5435345"/>
              <a:ext cx="1300480" cy="911860"/>
            </a:xfrm>
            <a:custGeom>
              <a:avLst/>
              <a:gdLst/>
              <a:ahLst/>
              <a:cxnLst/>
              <a:rect l="l" t="t" r="r" b="b"/>
              <a:pathLst>
                <a:path w="1300479" h="911860">
                  <a:moveTo>
                    <a:pt x="1148079" y="0"/>
                  </a:moveTo>
                  <a:lnTo>
                    <a:pt x="151892" y="0"/>
                  </a:lnTo>
                  <a:lnTo>
                    <a:pt x="103908" y="7750"/>
                  </a:lnTo>
                  <a:lnTo>
                    <a:pt x="62215" y="29325"/>
                  </a:lnTo>
                  <a:lnTo>
                    <a:pt x="29325" y="62215"/>
                  </a:lnTo>
                  <a:lnTo>
                    <a:pt x="7750" y="103908"/>
                  </a:lnTo>
                  <a:lnTo>
                    <a:pt x="0" y="151891"/>
                  </a:lnTo>
                  <a:lnTo>
                    <a:pt x="0" y="759434"/>
                  </a:lnTo>
                  <a:lnTo>
                    <a:pt x="7750" y="807450"/>
                  </a:lnTo>
                  <a:lnTo>
                    <a:pt x="29325" y="849152"/>
                  </a:lnTo>
                  <a:lnTo>
                    <a:pt x="62215" y="882039"/>
                  </a:lnTo>
                  <a:lnTo>
                    <a:pt x="103908" y="903606"/>
                  </a:lnTo>
                  <a:lnTo>
                    <a:pt x="151892" y="911351"/>
                  </a:lnTo>
                  <a:lnTo>
                    <a:pt x="1148079" y="911351"/>
                  </a:lnTo>
                  <a:lnTo>
                    <a:pt x="1196063" y="903606"/>
                  </a:lnTo>
                  <a:lnTo>
                    <a:pt x="1237756" y="882039"/>
                  </a:lnTo>
                  <a:lnTo>
                    <a:pt x="1270646" y="849152"/>
                  </a:lnTo>
                  <a:lnTo>
                    <a:pt x="1292221" y="807450"/>
                  </a:lnTo>
                  <a:lnTo>
                    <a:pt x="1299972" y="759434"/>
                  </a:lnTo>
                  <a:lnTo>
                    <a:pt x="1299972" y="151891"/>
                  </a:lnTo>
                  <a:lnTo>
                    <a:pt x="1292221" y="103908"/>
                  </a:lnTo>
                  <a:lnTo>
                    <a:pt x="1270646" y="62215"/>
                  </a:lnTo>
                  <a:lnTo>
                    <a:pt x="1237756" y="29325"/>
                  </a:lnTo>
                  <a:lnTo>
                    <a:pt x="1196063" y="7750"/>
                  </a:lnTo>
                  <a:lnTo>
                    <a:pt x="1148079" y="0"/>
                  </a:lnTo>
                  <a:close/>
                </a:path>
              </a:pathLst>
            </a:custGeom>
            <a:solidFill>
              <a:srgbClr val="F7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915406" y="5435345"/>
              <a:ext cx="1300480" cy="911860"/>
            </a:xfrm>
            <a:custGeom>
              <a:avLst/>
              <a:gdLst/>
              <a:ahLst/>
              <a:cxnLst/>
              <a:rect l="l" t="t" r="r" b="b"/>
              <a:pathLst>
                <a:path w="1300479" h="911860">
                  <a:moveTo>
                    <a:pt x="0" y="151891"/>
                  </a:moveTo>
                  <a:lnTo>
                    <a:pt x="7750" y="103908"/>
                  </a:lnTo>
                  <a:lnTo>
                    <a:pt x="29325" y="62215"/>
                  </a:lnTo>
                  <a:lnTo>
                    <a:pt x="62215" y="29325"/>
                  </a:lnTo>
                  <a:lnTo>
                    <a:pt x="103908" y="7750"/>
                  </a:lnTo>
                  <a:lnTo>
                    <a:pt x="151892" y="0"/>
                  </a:lnTo>
                  <a:lnTo>
                    <a:pt x="1148079" y="0"/>
                  </a:lnTo>
                  <a:lnTo>
                    <a:pt x="1196063" y="7750"/>
                  </a:lnTo>
                  <a:lnTo>
                    <a:pt x="1237756" y="29325"/>
                  </a:lnTo>
                  <a:lnTo>
                    <a:pt x="1270646" y="62215"/>
                  </a:lnTo>
                  <a:lnTo>
                    <a:pt x="1292221" y="103908"/>
                  </a:lnTo>
                  <a:lnTo>
                    <a:pt x="1299972" y="151891"/>
                  </a:lnTo>
                  <a:lnTo>
                    <a:pt x="1299972" y="759434"/>
                  </a:lnTo>
                  <a:lnTo>
                    <a:pt x="1292221" y="807450"/>
                  </a:lnTo>
                  <a:lnTo>
                    <a:pt x="1270646" y="849152"/>
                  </a:lnTo>
                  <a:lnTo>
                    <a:pt x="1237756" y="882039"/>
                  </a:lnTo>
                  <a:lnTo>
                    <a:pt x="1196063" y="903606"/>
                  </a:lnTo>
                  <a:lnTo>
                    <a:pt x="1148079" y="911351"/>
                  </a:lnTo>
                  <a:lnTo>
                    <a:pt x="151892" y="911351"/>
                  </a:lnTo>
                  <a:lnTo>
                    <a:pt x="103908" y="903606"/>
                  </a:lnTo>
                  <a:lnTo>
                    <a:pt x="62215" y="882039"/>
                  </a:lnTo>
                  <a:lnTo>
                    <a:pt x="29325" y="849152"/>
                  </a:lnTo>
                  <a:lnTo>
                    <a:pt x="7750" y="807450"/>
                  </a:lnTo>
                  <a:lnTo>
                    <a:pt x="0" y="759434"/>
                  </a:lnTo>
                  <a:lnTo>
                    <a:pt x="0" y="15189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389246" y="3425444"/>
            <a:ext cx="3220085" cy="285369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2141220" indent="3175" algn="ctr">
              <a:lnSpc>
                <a:spcPct val="91600"/>
              </a:lnSpc>
              <a:spcBef>
                <a:spcPts val="215"/>
              </a:spcBef>
            </a:pP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CONCEPTOS 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100" b="1" spc="-10" dirty="0">
                <a:solidFill>
                  <a:srgbClr val="1E1C11"/>
                </a:solidFill>
                <a:latin typeface="Calibri"/>
                <a:cs typeface="Calibri"/>
              </a:rPr>
              <a:t>F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ICINA</a:t>
            </a:r>
            <a:r>
              <a:rPr sz="1100" b="1" spc="-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ASE</a:t>
            </a:r>
            <a:r>
              <a:rPr sz="1100" b="1" spc="-10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ORA 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JURÍDICA, 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DIRECCIÓN 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FINANCIERA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50">
              <a:latin typeface="Calibri"/>
              <a:cs typeface="Calibri"/>
            </a:endParaRPr>
          </a:p>
          <a:p>
            <a:pPr marL="1092200" marR="1064260" algn="ctr">
              <a:lnSpc>
                <a:spcPts val="1210"/>
              </a:lnSpc>
            </a:pP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REVISIÓN</a:t>
            </a:r>
            <a:r>
              <a:rPr sz="1100" b="1" spc="-5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COMITÉ </a:t>
            </a:r>
            <a:r>
              <a:rPr sz="1100" b="1" spc="-2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CONTRATACIÓN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spcBef>
                <a:spcPts val="20"/>
              </a:spcBef>
            </a:pPr>
            <a:endParaRPr sz="1500">
              <a:latin typeface="Calibri"/>
              <a:cs typeface="Calibri"/>
            </a:endParaRPr>
          </a:p>
          <a:p>
            <a:pPr marL="2192020" marR="5080" indent="-1270" algn="ctr">
              <a:lnSpc>
                <a:spcPct val="91600"/>
              </a:lnSpc>
            </a:pP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FIRMA 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AUTORIZACIÓN 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CESIÓN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POR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RDENA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DO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100" b="1" spc="-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DEL 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GASTO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0450" y="989520"/>
            <a:ext cx="8085455" cy="51371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59889" algn="l"/>
                <a:tab pos="2509520" algn="l"/>
                <a:tab pos="4720590" algn="l"/>
                <a:tab pos="7595234" algn="l"/>
              </a:tabLst>
            </a:pP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pc="-4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6FC0"/>
                </a:solidFill>
                <a:latin typeface="Calibri"/>
                <a:cs typeface="Calibri"/>
              </a:rPr>
              <a:t>SIÓN	</a:t>
            </a: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dirty="0">
                <a:solidFill>
                  <a:srgbClr val="006FC0"/>
                </a:solidFill>
                <a:latin typeface="Calibri"/>
                <a:cs typeface="Calibri"/>
              </a:rPr>
              <a:t>E	</a:t>
            </a: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DER</a:t>
            </a:r>
            <a:r>
              <a:rPr spc="-5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CHO</a:t>
            </a:r>
            <a:r>
              <a:rPr dirty="0">
                <a:solidFill>
                  <a:srgbClr val="006FC0"/>
                </a:solidFill>
                <a:latin typeface="Calibri"/>
                <a:cs typeface="Calibri"/>
              </a:rPr>
              <a:t>S	</a:t>
            </a:r>
            <a:r>
              <a:rPr spc="-4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pc="-30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MI</a:t>
            </a:r>
            <a:r>
              <a:rPr spc="-40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pc="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dirty="0">
                <a:solidFill>
                  <a:srgbClr val="006FC0"/>
                </a:solidFill>
                <a:latin typeface="Calibri"/>
                <a:cs typeface="Calibri"/>
              </a:rPr>
              <a:t>:	</a:t>
            </a:r>
            <a:r>
              <a:rPr sz="2800" b="0" spc="-10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r>
              <a:rPr sz="2800" b="0" spc="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800" b="0" spc="-5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8546" y="1503235"/>
            <a:ext cx="8087359" cy="3439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derechos económicos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a los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cuales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se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hace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referencia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en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el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presente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Manual son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aquellos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provenientes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de actas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obra,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actas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ajustes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y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actas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costos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los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1E1C11"/>
                </a:solidFill>
                <a:latin typeface="Calibri"/>
                <a:cs typeface="Calibri"/>
              </a:rPr>
              <a:t>contratos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suscritos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por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la Aerocivil,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incluidas las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cuentas </a:t>
            </a:r>
            <a:r>
              <a:rPr sz="2800" spc="-6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derivadas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contratos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prestación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8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servicios.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El </a:t>
            </a:r>
            <a:r>
              <a:rPr sz="2800" spc="-6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trámite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cesión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derechos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económicos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se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adelantará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por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parte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del supervisor/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interventor ante la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Dirección</a:t>
            </a:r>
            <a:r>
              <a:rPr sz="2800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Financiera</a:t>
            </a:r>
            <a:r>
              <a:rPr sz="2800" spc="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800" spc="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8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Entidad.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2217" y="248378"/>
            <a:ext cx="10763793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marR="5080" indent="19685">
              <a:lnSpc>
                <a:spcPct val="100000"/>
              </a:lnSpc>
              <a:spcBef>
                <a:spcPts val="105"/>
              </a:spcBef>
            </a:pPr>
            <a:r>
              <a:rPr sz="3200" spc="-15" dirty="0">
                <a:solidFill>
                  <a:srgbClr val="006FC0"/>
                </a:solidFill>
                <a:latin typeface="Calibri"/>
                <a:cs typeface="Calibri"/>
              </a:rPr>
              <a:t>PROCEDIMIENTO </a:t>
            </a:r>
            <a:r>
              <a:rPr sz="3200" spc="-10" dirty="0">
                <a:solidFill>
                  <a:srgbClr val="006FC0"/>
                </a:solidFill>
                <a:latin typeface="Calibri"/>
                <a:cs typeface="Calibri"/>
              </a:rPr>
              <a:t>CESIÓN </a:t>
            </a:r>
            <a:r>
              <a:rPr sz="3200" spc="-7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6FC0"/>
                </a:solidFill>
                <a:latin typeface="Calibri"/>
                <a:cs typeface="Calibri"/>
              </a:rPr>
              <a:t>DERECHOS</a:t>
            </a:r>
            <a:r>
              <a:rPr sz="3200" spc="-7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006FC0"/>
                </a:solidFill>
                <a:latin typeface="Calibri"/>
                <a:cs typeface="Calibri"/>
              </a:rPr>
              <a:t>ECONÓMICOS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893062" y="980186"/>
            <a:ext cx="2505075" cy="2231390"/>
            <a:chOff x="369061" y="980186"/>
            <a:chExt cx="2505075" cy="2231390"/>
          </a:xfrm>
        </p:grpSpPr>
        <p:sp>
          <p:nvSpPr>
            <p:cNvPr id="4" name="object 4"/>
            <p:cNvSpPr/>
            <p:nvPr/>
          </p:nvSpPr>
          <p:spPr>
            <a:xfrm>
              <a:off x="381762" y="992885"/>
              <a:ext cx="2479675" cy="2218690"/>
            </a:xfrm>
            <a:custGeom>
              <a:avLst/>
              <a:gdLst/>
              <a:ahLst/>
              <a:cxnLst/>
              <a:rect l="l" t="t" r="r" b="b"/>
              <a:pathLst>
                <a:path w="2479675" h="2218690">
                  <a:moveTo>
                    <a:pt x="2479548" y="148717"/>
                  </a:moveTo>
                  <a:lnTo>
                    <a:pt x="2471966" y="101701"/>
                  </a:lnTo>
                  <a:lnTo>
                    <a:pt x="2450858" y="60883"/>
                  </a:lnTo>
                  <a:lnTo>
                    <a:pt x="2418664" y="28689"/>
                  </a:lnTo>
                  <a:lnTo>
                    <a:pt x="2377846" y="7581"/>
                  </a:lnTo>
                  <a:lnTo>
                    <a:pt x="2330831" y="0"/>
                  </a:lnTo>
                  <a:lnTo>
                    <a:pt x="148742" y="0"/>
                  </a:lnTo>
                  <a:lnTo>
                    <a:pt x="101727" y="7581"/>
                  </a:lnTo>
                  <a:lnTo>
                    <a:pt x="60896" y="28689"/>
                  </a:lnTo>
                  <a:lnTo>
                    <a:pt x="28689" y="60883"/>
                  </a:lnTo>
                  <a:lnTo>
                    <a:pt x="7581" y="101701"/>
                  </a:lnTo>
                  <a:lnTo>
                    <a:pt x="0" y="148717"/>
                  </a:lnTo>
                  <a:lnTo>
                    <a:pt x="0" y="1338707"/>
                  </a:lnTo>
                  <a:lnTo>
                    <a:pt x="7581" y="1385735"/>
                  </a:lnTo>
                  <a:lnTo>
                    <a:pt x="28689" y="1426552"/>
                  </a:lnTo>
                  <a:lnTo>
                    <a:pt x="60896" y="1458747"/>
                  </a:lnTo>
                  <a:lnTo>
                    <a:pt x="101727" y="1479854"/>
                  </a:lnTo>
                  <a:lnTo>
                    <a:pt x="148742" y="1487424"/>
                  </a:lnTo>
                  <a:lnTo>
                    <a:pt x="387858" y="1487424"/>
                  </a:lnTo>
                  <a:lnTo>
                    <a:pt x="387858" y="2218182"/>
                  </a:lnTo>
                  <a:lnTo>
                    <a:pt x="611886" y="2218182"/>
                  </a:lnTo>
                  <a:lnTo>
                    <a:pt x="611886" y="1487424"/>
                  </a:lnTo>
                  <a:lnTo>
                    <a:pt x="2330831" y="1487424"/>
                  </a:lnTo>
                  <a:lnTo>
                    <a:pt x="2377846" y="1479854"/>
                  </a:lnTo>
                  <a:lnTo>
                    <a:pt x="2418664" y="1458747"/>
                  </a:lnTo>
                  <a:lnTo>
                    <a:pt x="2450858" y="1426552"/>
                  </a:lnTo>
                  <a:lnTo>
                    <a:pt x="2471966" y="1385735"/>
                  </a:lnTo>
                  <a:lnTo>
                    <a:pt x="2479548" y="1338707"/>
                  </a:lnTo>
                  <a:lnTo>
                    <a:pt x="2479548" y="148717"/>
                  </a:lnTo>
                  <a:close/>
                </a:path>
              </a:pathLst>
            </a:custGeom>
            <a:solidFill>
              <a:srgbClr val="00B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761" y="992886"/>
              <a:ext cx="2479675" cy="1487805"/>
            </a:xfrm>
            <a:custGeom>
              <a:avLst/>
              <a:gdLst/>
              <a:ahLst/>
              <a:cxnLst/>
              <a:rect l="l" t="t" r="r" b="b"/>
              <a:pathLst>
                <a:path w="2479675" h="1487805">
                  <a:moveTo>
                    <a:pt x="0" y="148716"/>
                  </a:moveTo>
                  <a:lnTo>
                    <a:pt x="7583" y="101697"/>
                  </a:lnTo>
                  <a:lnTo>
                    <a:pt x="28699" y="60871"/>
                  </a:lnTo>
                  <a:lnTo>
                    <a:pt x="60899" y="28683"/>
                  </a:lnTo>
                  <a:lnTo>
                    <a:pt x="101730" y="7578"/>
                  </a:lnTo>
                  <a:lnTo>
                    <a:pt x="148742" y="0"/>
                  </a:lnTo>
                  <a:lnTo>
                    <a:pt x="2330831" y="0"/>
                  </a:lnTo>
                  <a:lnTo>
                    <a:pt x="2377850" y="7578"/>
                  </a:lnTo>
                  <a:lnTo>
                    <a:pt x="2418676" y="28683"/>
                  </a:lnTo>
                  <a:lnTo>
                    <a:pt x="2450864" y="60871"/>
                  </a:lnTo>
                  <a:lnTo>
                    <a:pt x="2471969" y="101697"/>
                  </a:lnTo>
                  <a:lnTo>
                    <a:pt x="2479548" y="148716"/>
                  </a:lnTo>
                  <a:lnTo>
                    <a:pt x="2479548" y="1338706"/>
                  </a:lnTo>
                  <a:lnTo>
                    <a:pt x="2471969" y="1385726"/>
                  </a:lnTo>
                  <a:lnTo>
                    <a:pt x="2450864" y="1426552"/>
                  </a:lnTo>
                  <a:lnTo>
                    <a:pt x="2418676" y="1458740"/>
                  </a:lnTo>
                  <a:lnTo>
                    <a:pt x="2377850" y="1479845"/>
                  </a:lnTo>
                  <a:lnTo>
                    <a:pt x="2330831" y="1487424"/>
                  </a:lnTo>
                  <a:lnTo>
                    <a:pt x="148742" y="1487424"/>
                  </a:lnTo>
                  <a:lnTo>
                    <a:pt x="101730" y="1479845"/>
                  </a:lnTo>
                  <a:lnTo>
                    <a:pt x="60899" y="1458740"/>
                  </a:lnTo>
                  <a:lnTo>
                    <a:pt x="28699" y="1426552"/>
                  </a:lnTo>
                  <a:lnTo>
                    <a:pt x="7583" y="1385726"/>
                  </a:lnTo>
                  <a:lnTo>
                    <a:pt x="0" y="1338706"/>
                  </a:lnTo>
                  <a:lnTo>
                    <a:pt x="0" y="14871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504033" y="1466849"/>
            <a:ext cx="127889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SOLICITUD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2801" y="1689049"/>
            <a:ext cx="11811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CONTRATISTA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93062" y="2839466"/>
            <a:ext cx="2505075" cy="2232660"/>
            <a:chOff x="369061" y="2839466"/>
            <a:chExt cx="2505075" cy="2232660"/>
          </a:xfrm>
        </p:grpSpPr>
        <p:sp>
          <p:nvSpPr>
            <p:cNvPr id="9" name="object 9"/>
            <p:cNvSpPr/>
            <p:nvPr/>
          </p:nvSpPr>
          <p:spPr>
            <a:xfrm>
              <a:off x="769620" y="3221735"/>
              <a:ext cx="224154" cy="1850389"/>
            </a:xfrm>
            <a:custGeom>
              <a:avLst/>
              <a:gdLst/>
              <a:ahLst/>
              <a:cxnLst/>
              <a:rect l="l" t="t" r="r" b="b"/>
              <a:pathLst>
                <a:path w="224155" h="1850389">
                  <a:moveTo>
                    <a:pt x="224028" y="0"/>
                  </a:moveTo>
                  <a:lnTo>
                    <a:pt x="0" y="0"/>
                  </a:lnTo>
                  <a:lnTo>
                    <a:pt x="0" y="1743456"/>
                  </a:lnTo>
                  <a:lnTo>
                    <a:pt x="0" y="1850136"/>
                  </a:lnTo>
                  <a:lnTo>
                    <a:pt x="224028" y="1850136"/>
                  </a:lnTo>
                  <a:lnTo>
                    <a:pt x="224028" y="1743456"/>
                  </a:lnTo>
                  <a:lnTo>
                    <a:pt x="224028" y="0"/>
                  </a:lnTo>
                  <a:close/>
                </a:path>
              </a:pathLst>
            </a:custGeom>
            <a:solidFill>
              <a:srgbClr val="00DC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1761" y="2852166"/>
              <a:ext cx="2479675" cy="1489075"/>
            </a:xfrm>
            <a:custGeom>
              <a:avLst/>
              <a:gdLst/>
              <a:ahLst/>
              <a:cxnLst/>
              <a:rect l="l" t="t" r="r" b="b"/>
              <a:pathLst>
                <a:path w="2479675" h="1489075">
                  <a:moveTo>
                    <a:pt x="2330704" y="0"/>
                  </a:moveTo>
                  <a:lnTo>
                    <a:pt x="148894" y="0"/>
                  </a:lnTo>
                  <a:lnTo>
                    <a:pt x="101832" y="7591"/>
                  </a:lnTo>
                  <a:lnTo>
                    <a:pt x="60959" y="28728"/>
                  </a:lnTo>
                  <a:lnTo>
                    <a:pt x="28728" y="60953"/>
                  </a:lnTo>
                  <a:lnTo>
                    <a:pt x="7590" y="101811"/>
                  </a:lnTo>
                  <a:lnTo>
                    <a:pt x="0" y="148844"/>
                  </a:lnTo>
                  <a:lnTo>
                    <a:pt x="0" y="1340104"/>
                  </a:lnTo>
                  <a:lnTo>
                    <a:pt x="7590" y="1387136"/>
                  </a:lnTo>
                  <a:lnTo>
                    <a:pt x="28728" y="1427994"/>
                  </a:lnTo>
                  <a:lnTo>
                    <a:pt x="60959" y="1460219"/>
                  </a:lnTo>
                  <a:lnTo>
                    <a:pt x="101832" y="1481356"/>
                  </a:lnTo>
                  <a:lnTo>
                    <a:pt x="148894" y="1488948"/>
                  </a:lnTo>
                  <a:lnTo>
                    <a:pt x="2330704" y="1488948"/>
                  </a:lnTo>
                  <a:lnTo>
                    <a:pt x="2377736" y="1481356"/>
                  </a:lnTo>
                  <a:lnTo>
                    <a:pt x="2418594" y="1460219"/>
                  </a:lnTo>
                  <a:lnTo>
                    <a:pt x="2450819" y="1427994"/>
                  </a:lnTo>
                  <a:lnTo>
                    <a:pt x="2471956" y="1387136"/>
                  </a:lnTo>
                  <a:lnTo>
                    <a:pt x="2479548" y="1340104"/>
                  </a:lnTo>
                  <a:lnTo>
                    <a:pt x="2479548" y="148844"/>
                  </a:lnTo>
                  <a:lnTo>
                    <a:pt x="2471956" y="101811"/>
                  </a:lnTo>
                  <a:lnTo>
                    <a:pt x="2450819" y="60953"/>
                  </a:lnTo>
                  <a:lnTo>
                    <a:pt x="2418594" y="28728"/>
                  </a:lnTo>
                  <a:lnTo>
                    <a:pt x="2377736" y="7591"/>
                  </a:lnTo>
                  <a:lnTo>
                    <a:pt x="2330704" y="0"/>
                  </a:lnTo>
                  <a:close/>
                </a:path>
              </a:pathLst>
            </a:custGeom>
            <a:solidFill>
              <a:srgbClr val="00D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1761" y="2852166"/>
              <a:ext cx="2479675" cy="1489075"/>
            </a:xfrm>
            <a:custGeom>
              <a:avLst/>
              <a:gdLst/>
              <a:ahLst/>
              <a:cxnLst/>
              <a:rect l="l" t="t" r="r" b="b"/>
              <a:pathLst>
                <a:path w="2479675" h="1489075">
                  <a:moveTo>
                    <a:pt x="0" y="148844"/>
                  </a:moveTo>
                  <a:lnTo>
                    <a:pt x="7590" y="101811"/>
                  </a:lnTo>
                  <a:lnTo>
                    <a:pt x="28728" y="60953"/>
                  </a:lnTo>
                  <a:lnTo>
                    <a:pt x="60959" y="28728"/>
                  </a:lnTo>
                  <a:lnTo>
                    <a:pt x="101832" y="7591"/>
                  </a:lnTo>
                  <a:lnTo>
                    <a:pt x="148894" y="0"/>
                  </a:lnTo>
                  <a:lnTo>
                    <a:pt x="2330704" y="0"/>
                  </a:lnTo>
                  <a:lnTo>
                    <a:pt x="2377736" y="7591"/>
                  </a:lnTo>
                  <a:lnTo>
                    <a:pt x="2418594" y="28728"/>
                  </a:lnTo>
                  <a:lnTo>
                    <a:pt x="2450819" y="60953"/>
                  </a:lnTo>
                  <a:lnTo>
                    <a:pt x="2471956" y="101811"/>
                  </a:lnTo>
                  <a:lnTo>
                    <a:pt x="2479548" y="148844"/>
                  </a:lnTo>
                  <a:lnTo>
                    <a:pt x="2479548" y="1340104"/>
                  </a:lnTo>
                  <a:lnTo>
                    <a:pt x="2471956" y="1387136"/>
                  </a:lnTo>
                  <a:lnTo>
                    <a:pt x="2450819" y="1427994"/>
                  </a:lnTo>
                  <a:lnTo>
                    <a:pt x="2418594" y="1460219"/>
                  </a:lnTo>
                  <a:lnTo>
                    <a:pt x="2377736" y="1481356"/>
                  </a:lnTo>
                  <a:lnTo>
                    <a:pt x="2330704" y="1488948"/>
                  </a:lnTo>
                  <a:lnTo>
                    <a:pt x="148894" y="1488948"/>
                  </a:lnTo>
                  <a:lnTo>
                    <a:pt x="101832" y="1481356"/>
                  </a:lnTo>
                  <a:lnTo>
                    <a:pt x="60959" y="1460219"/>
                  </a:lnTo>
                  <a:lnTo>
                    <a:pt x="28728" y="1427994"/>
                  </a:lnTo>
                  <a:lnTo>
                    <a:pt x="7590" y="1387136"/>
                  </a:lnTo>
                  <a:lnTo>
                    <a:pt x="0" y="1340104"/>
                  </a:lnTo>
                  <a:lnTo>
                    <a:pt x="0" y="14884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490318" y="3215767"/>
            <a:ext cx="130746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CONCEPTO</a:t>
            </a:r>
            <a:r>
              <a:rPr sz="16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05557" y="3437966"/>
            <a:ext cx="1277620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45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SUPERVISOR</a:t>
            </a:r>
            <a:r>
              <a:rPr sz="16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600">
              <a:latin typeface="Calibri"/>
              <a:cs typeface="Calibri"/>
            </a:endParaRPr>
          </a:p>
          <a:p>
            <a:pPr marL="40005">
              <a:lnSpc>
                <a:spcPts val="1845"/>
              </a:lnSpc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INTERVENTOR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893062" y="4700271"/>
            <a:ext cx="3806825" cy="1513205"/>
            <a:chOff x="369061" y="4700270"/>
            <a:chExt cx="3806825" cy="1513205"/>
          </a:xfrm>
        </p:grpSpPr>
        <p:sp>
          <p:nvSpPr>
            <p:cNvPr id="15" name="object 15"/>
            <p:cNvSpPr/>
            <p:nvPr/>
          </p:nvSpPr>
          <p:spPr>
            <a:xfrm>
              <a:off x="886968" y="4965191"/>
              <a:ext cx="3289300" cy="224154"/>
            </a:xfrm>
            <a:custGeom>
              <a:avLst/>
              <a:gdLst/>
              <a:ahLst/>
              <a:cxnLst/>
              <a:rect l="l" t="t" r="r" b="b"/>
              <a:pathLst>
                <a:path w="3289300" h="224154">
                  <a:moveTo>
                    <a:pt x="3288779" y="0"/>
                  </a:moveTo>
                  <a:lnTo>
                    <a:pt x="0" y="0"/>
                  </a:lnTo>
                  <a:lnTo>
                    <a:pt x="0" y="106680"/>
                  </a:lnTo>
                  <a:lnTo>
                    <a:pt x="0" y="224028"/>
                  </a:lnTo>
                  <a:lnTo>
                    <a:pt x="3288779" y="224028"/>
                  </a:lnTo>
                  <a:lnTo>
                    <a:pt x="3288779" y="106680"/>
                  </a:lnTo>
                  <a:lnTo>
                    <a:pt x="3288779" y="0"/>
                  </a:lnTo>
                  <a:close/>
                </a:path>
              </a:pathLst>
            </a:custGeom>
            <a:solidFill>
              <a:srgbClr val="39E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1761" y="4712970"/>
              <a:ext cx="2479675" cy="1487805"/>
            </a:xfrm>
            <a:custGeom>
              <a:avLst/>
              <a:gdLst/>
              <a:ahLst/>
              <a:cxnLst/>
              <a:rect l="l" t="t" r="r" b="b"/>
              <a:pathLst>
                <a:path w="2479675" h="1487804">
                  <a:moveTo>
                    <a:pt x="2330831" y="0"/>
                  </a:moveTo>
                  <a:lnTo>
                    <a:pt x="148742" y="0"/>
                  </a:lnTo>
                  <a:lnTo>
                    <a:pt x="101730" y="7578"/>
                  </a:lnTo>
                  <a:lnTo>
                    <a:pt x="60899" y="28683"/>
                  </a:lnTo>
                  <a:lnTo>
                    <a:pt x="28699" y="60871"/>
                  </a:lnTo>
                  <a:lnTo>
                    <a:pt x="7583" y="101697"/>
                  </a:lnTo>
                  <a:lnTo>
                    <a:pt x="0" y="148716"/>
                  </a:lnTo>
                  <a:lnTo>
                    <a:pt x="0" y="1338681"/>
                  </a:lnTo>
                  <a:lnTo>
                    <a:pt x="7583" y="1385693"/>
                  </a:lnTo>
                  <a:lnTo>
                    <a:pt x="28699" y="1426524"/>
                  </a:lnTo>
                  <a:lnTo>
                    <a:pt x="60899" y="1458724"/>
                  </a:lnTo>
                  <a:lnTo>
                    <a:pt x="101730" y="1479840"/>
                  </a:lnTo>
                  <a:lnTo>
                    <a:pt x="148742" y="1487423"/>
                  </a:lnTo>
                  <a:lnTo>
                    <a:pt x="2330831" y="1487423"/>
                  </a:lnTo>
                  <a:lnTo>
                    <a:pt x="2377850" y="1479840"/>
                  </a:lnTo>
                  <a:lnTo>
                    <a:pt x="2418676" y="1458724"/>
                  </a:lnTo>
                  <a:lnTo>
                    <a:pt x="2450864" y="1426524"/>
                  </a:lnTo>
                  <a:lnTo>
                    <a:pt x="2471969" y="1385693"/>
                  </a:lnTo>
                  <a:lnTo>
                    <a:pt x="2479548" y="1338681"/>
                  </a:lnTo>
                  <a:lnTo>
                    <a:pt x="2479548" y="148716"/>
                  </a:lnTo>
                  <a:lnTo>
                    <a:pt x="2471969" y="101697"/>
                  </a:lnTo>
                  <a:lnTo>
                    <a:pt x="2450864" y="60871"/>
                  </a:lnTo>
                  <a:lnTo>
                    <a:pt x="2418676" y="28683"/>
                  </a:lnTo>
                  <a:lnTo>
                    <a:pt x="2377850" y="7578"/>
                  </a:lnTo>
                  <a:lnTo>
                    <a:pt x="2330831" y="0"/>
                  </a:lnTo>
                  <a:close/>
                </a:path>
              </a:pathLst>
            </a:custGeom>
            <a:solidFill>
              <a:srgbClr val="00E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1761" y="4712970"/>
              <a:ext cx="2479675" cy="1487805"/>
            </a:xfrm>
            <a:custGeom>
              <a:avLst/>
              <a:gdLst/>
              <a:ahLst/>
              <a:cxnLst/>
              <a:rect l="l" t="t" r="r" b="b"/>
              <a:pathLst>
                <a:path w="2479675" h="1487804">
                  <a:moveTo>
                    <a:pt x="0" y="148716"/>
                  </a:moveTo>
                  <a:lnTo>
                    <a:pt x="7583" y="101697"/>
                  </a:lnTo>
                  <a:lnTo>
                    <a:pt x="28699" y="60871"/>
                  </a:lnTo>
                  <a:lnTo>
                    <a:pt x="60899" y="28683"/>
                  </a:lnTo>
                  <a:lnTo>
                    <a:pt x="101730" y="7578"/>
                  </a:lnTo>
                  <a:lnTo>
                    <a:pt x="148742" y="0"/>
                  </a:lnTo>
                  <a:lnTo>
                    <a:pt x="2330831" y="0"/>
                  </a:lnTo>
                  <a:lnTo>
                    <a:pt x="2377850" y="7578"/>
                  </a:lnTo>
                  <a:lnTo>
                    <a:pt x="2418676" y="28683"/>
                  </a:lnTo>
                  <a:lnTo>
                    <a:pt x="2450864" y="60871"/>
                  </a:lnTo>
                  <a:lnTo>
                    <a:pt x="2471969" y="101697"/>
                  </a:lnTo>
                  <a:lnTo>
                    <a:pt x="2479548" y="148716"/>
                  </a:lnTo>
                  <a:lnTo>
                    <a:pt x="2479548" y="1338681"/>
                  </a:lnTo>
                  <a:lnTo>
                    <a:pt x="2471969" y="1385693"/>
                  </a:lnTo>
                  <a:lnTo>
                    <a:pt x="2450864" y="1426524"/>
                  </a:lnTo>
                  <a:lnTo>
                    <a:pt x="2418676" y="1458724"/>
                  </a:lnTo>
                  <a:lnTo>
                    <a:pt x="2377850" y="1479840"/>
                  </a:lnTo>
                  <a:lnTo>
                    <a:pt x="2330831" y="1487423"/>
                  </a:lnTo>
                  <a:lnTo>
                    <a:pt x="148742" y="1487423"/>
                  </a:lnTo>
                  <a:lnTo>
                    <a:pt x="101730" y="1479840"/>
                  </a:lnTo>
                  <a:lnTo>
                    <a:pt x="60899" y="1458724"/>
                  </a:lnTo>
                  <a:lnTo>
                    <a:pt x="28699" y="1426524"/>
                  </a:lnTo>
                  <a:lnTo>
                    <a:pt x="7583" y="1385693"/>
                  </a:lnTo>
                  <a:lnTo>
                    <a:pt x="0" y="1338681"/>
                  </a:lnTo>
                  <a:lnTo>
                    <a:pt x="0" y="14871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002638" y="4654677"/>
            <a:ext cx="22815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SOLICITUD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INFORMACIÓN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52929" y="4964048"/>
            <a:ext cx="21818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Oficina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Asesora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Jurídica: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89505" y="5121606"/>
            <a:ext cx="2109470" cy="109156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algn="ctr">
              <a:spcBef>
                <a:spcPts val="620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Cobro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coactivo</a:t>
            </a:r>
            <a:endParaRPr sz="1600">
              <a:latin typeface="Calibri"/>
              <a:cs typeface="Calibri"/>
            </a:endParaRPr>
          </a:p>
          <a:p>
            <a:pPr marL="12065" marR="5080" indent="-1270" algn="ctr">
              <a:lnSpc>
                <a:spcPct val="91600"/>
              </a:lnSpc>
              <a:spcBef>
                <a:spcPts val="68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- Dirección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Adtiva/Regional: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trámite </a:t>
            </a:r>
            <a:r>
              <a:rPr sz="1600" b="1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 sancionatorios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190997" y="3221736"/>
            <a:ext cx="2506980" cy="2991485"/>
            <a:chOff x="3666997" y="3221735"/>
            <a:chExt cx="2506980" cy="2991485"/>
          </a:xfrm>
        </p:grpSpPr>
        <p:sp>
          <p:nvSpPr>
            <p:cNvPr id="22" name="object 22"/>
            <p:cNvSpPr/>
            <p:nvPr/>
          </p:nvSpPr>
          <p:spPr>
            <a:xfrm>
              <a:off x="4069079" y="3221735"/>
              <a:ext cx="222885" cy="1850389"/>
            </a:xfrm>
            <a:custGeom>
              <a:avLst/>
              <a:gdLst/>
              <a:ahLst/>
              <a:cxnLst/>
              <a:rect l="l" t="t" r="r" b="b"/>
              <a:pathLst>
                <a:path w="222885" h="1850389">
                  <a:moveTo>
                    <a:pt x="222503" y="0"/>
                  </a:moveTo>
                  <a:lnTo>
                    <a:pt x="0" y="0"/>
                  </a:lnTo>
                  <a:lnTo>
                    <a:pt x="0" y="1850136"/>
                  </a:lnTo>
                  <a:lnTo>
                    <a:pt x="222503" y="1850136"/>
                  </a:lnTo>
                  <a:lnTo>
                    <a:pt x="222503" y="0"/>
                  </a:lnTo>
                  <a:close/>
                </a:path>
              </a:pathLst>
            </a:custGeom>
            <a:solidFill>
              <a:srgbClr val="D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679697" y="4712969"/>
              <a:ext cx="2481580" cy="1487805"/>
            </a:xfrm>
            <a:custGeom>
              <a:avLst/>
              <a:gdLst/>
              <a:ahLst/>
              <a:cxnLst/>
              <a:rect l="l" t="t" r="r" b="b"/>
              <a:pathLst>
                <a:path w="2481579" h="1487804">
                  <a:moveTo>
                    <a:pt x="2332354" y="0"/>
                  </a:moveTo>
                  <a:lnTo>
                    <a:pt x="148716" y="0"/>
                  </a:lnTo>
                  <a:lnTo>
                    <a:pt x="101697" y="7578"/>
                  </a:lnTo>
                  <a:lnTo>
                    <a:pt x="60871" y="28683"/>
                  </a:lnTo>
                  <a:lnTo>
                    <a:pt x="28683" y="60871"/>
                  </a:lnTo>
                  <a:lnTo>
                    <a:pt x="7578" y="101697"/>
                  </a:lnTo>
                  <a:lnTo>
                    <a:pt x="0" y="148716"/>
                  </a:lnTo>
                  <a:lnTo>
                    <a:pt x="0" y="1338681"/>
                  </a:lnTo>
                  <a:lnTo>
                    <a:pt x="7578" y="1385693"/>
                  </a:lnTo>
                  <a:lnTo>
                    <a:pt x="28683" y="1426524"/>
                  </a:lnTo>
                  <a:lnTo>
                    <a:pt x="60871" y="1458724"/>
                  </a:lnTo>
                  <a:lnTo>
                    <a:pt x="101697" y="1479840"/>
                  </a:lnTo>
                  <a:lnTo>
                    <a:pt x="148716" y="1487423"/>
                  </a:lnTo>
                  <a:lnTo>
                    <a:pt x="2332354" y="1487423"/>
                  </a:lnTo>
                  <a:lnTo>
                    <a:pt x="2379374" y="1479840"/>
                  </a:lnTo>
                  <a:lnTo>
                    <a:pt x="2420200" y="1458724"/>
                  </a:lnTo>
                  <a:lnTo>
                    <a:pt x="2452388" y="1426524"/>
                  </a:lnTo>
                  <a:lnTo>
                    <a:pt x="2473493" y="1385693"/>
                  </a:lnTo>
                  <a:lnTo>
                    <a:pt x="2481072" y="1338681"/>
                  </a:lnTo>
                  <a:lnTo>
                    <a:pt x="2481072" y="148716"/>
                  </a:lnTo>
                  <a:lnTo>
                    <a:pt x="2473493" y="101697"/>
                  </a:lnTo>
                  <a:lnTo>
                    <a:pt x="2452388" y="60871"/>
                  </a:lnTo>
                  <a:lnTo>
                    <a:pt x="2420200" y="28683"/>
                  </a:lnTo>
                  <a:lnTo>
                    <a:pt x="2379374" y="7578"/>
                  </a:lnTo>
                  <a:lnTo>
                    <a:pt x="2332354" y="0"/>
                  </a:lnTo>
                  <a:close/>
                </a:path>
              </a:pathLst>
            </a:custGeom>
            <a:solidFill>
              <a:srgbClr val="7AE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79697" y="4712969"/>
              <a:ext cx="2481580" cy="1487805"/>
            </a:xfrm>
            <a:custGeom>
              <a:avLst/>
              <a:gdLst/>
              <a:ahLst/>
              <a:cxnLst/>
              <a:rect l="l" t="t" r="r" b="b"/>
              <a:pathLst>
                <a:path w="2481579" h="1487804">
                  <a:moveTo>
                    <a:pt x="0" y="148716"/>
                  </a:moveTo>
                  <a:lnTo>
                    <a:pt x="7578" y="101697"/>
                  </a:lnTo>
                  <a:lnTo>
                    <a:pt x="28683" y="60871"/>
                  </a:lnTo>
                  <a:lnTo>
                    <a:pt x="60871" y="28683"/>
                  </a:lnTo>
                  <a:lnTo>
                    <a:pt x="101697" y="7578"/>
                  </a:lnTo>
                  <a:lnTo>
                    <a:pt x="148716" y="0"/>
                  </a:lnTo>
                  <a:lnTo>
                    <a:pt x="2332354" y="0"/>
                  </a:lnTo>
                  <a:lnTo>
                    <a:pt x="2379374" y="7578"/>
                  </a:lnTo>
                  <a:lnTo>
                    <a:pt x="2420200" y="28683"/>
                  </a:lnTo>
                  <a:lnTo>
                    <a:pt x="2452388" y="60871"/>
                  </a:lnTo>
                  <a:lnTo>
                    <a:pt x="2473493" y="101697"/>
                  </a:lnTo>
                  <a:lnTo>
                    <a:pt x="2481072" y="148716"/>
                  </a:lnTo>
                  <a:lnTo>
                    <a:pt x="2481072" y="1338681"/>
                  </a:lnTo>
                  <a:lnTo>
                    <a:pt x="2473493" y="1385693"/>
                  </a:lnTo>
                  <a:lnTo>
                    <a:pt x="2452388" y="1426524"/>
                  </a:lnTo>
                  <a:lnTo>
                    <a:pt x="2420200" y="1458724"/>
                  </a:lnTo>
                  <a:lnTo>
                    <a:pt x="2379374" y="1479840"/>
                  </a:lnTo>
                  <a:lnTo>
                    <a:pt x="2332354" y="1487423"/>
                  </a:lnTo>
                  <a:lnTo>
                    <a:pt x="148716" y="1487423"/>
                  </a:lnTo>
                  <a:lnTo>
                    <a:pt x="101697" y="1479840"/>
                  </a:lnTo>
                  <a:lnTo>
                    <a:pt x="60871" y="1458724"/>
                  </a:lnTo>
                  <a:lnTo>
                    <a:pt x="28683" y="1426524"/>
                  </a:lnTo>
                  <a:lnTo>
                    <a:pt x="7578" y="1385693"/>
                  </a:lnTo>
                  <a:lnTo>
                    <a:pt x="0" y="1338681"/>
                  </a:lnTo>
                  <a:lnTo>
                    <a:pt x="0" y="14871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458714" y="5076572"/>
            <a:ext cx="1967230" cy="71564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065" marR="5080" algn="ctr">
              <a:lnSpc>
                <a:spcPct val="91600"/>
              </a:lnSpc>
              <a:spcBef>
                <a:spcPts val="254"/>
              </a:spcBef>
            </a:pP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AVAL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CONCEPTO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600" b="1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SUPERVISOR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INTERVENTOR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190997" y="1362456"/>
            <a:ext cx="2506980" cy="2991485"/>
            <a:chOff x="3666997" y="1362455"/>
            <a:chExt cx="2506980" cy="2991485"/>
          </a:xfrm>
        </p:grpSpPr>
        <p:sp>
          <p:nvSpPr>
            <p:cNvPr id="27" name="object 27"/>
            <p:cNvSpPr/>
            <p:nvPr/>
          </p:nvSpPr>
          <p:spPr>
            <a:xfrm>
              <a:off x="4069079" y="1362455"/>
              <a:ext cx="222885" cy="1849120"/>
            </a:xfrm>
            <a:custGeom>
              <a:avLst/>
              <a:gdLst/>
              <a:ahLst/>
              <a:cxnLst/>
              <a:rect l="l" t="t" r="r" b="b"/>
              <a:pathLst>
                <a:path w="222885" h="1849120">
                  <a:moveTo>
                    <a:pt x="222503" y="0"/>
                  </a:moveTo>
                  <a:lnTo>
                    <a:pt x="0" y="0"/>
                  </a:lnTo>
                  <a:lnTo>
                    <a:pt x="0" y="1848612"/>
                  </a:lnTo>
                  <a:lnTo>
                    <a:pt x="222503" y="1848612"/>
                  </a:lnTo>
                  <a:lnTo>
                    <a:pt x="222503" y="0"/>
                  </a:lnTo>
                  <a:close/>
                </a:path>
              </a:pathLst>
            </a:custGeom>
            <a:solidFill>
              <a:srgbClr val="F7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679697" y="2852166"/>
              <a:ext cx="2481580" cy="1489075"/>
            </a:xfrm>
            <a:custGeom>
              <a:avLst/>
              <a:gdLst/>
              <a:ahLst/>
              <a:cxnLst/>
              <a:rect l="l" t="t" r="r" b="b"/>
              <a:pathLst>
                <a:path w="2481579" h="1489075">
                  <a:moveTo>
                    <a:pt x="2332228" y="0"/>
                  </a:moveTo>
                  <a:lnTo>
                    <a:pt x="148843" y="0"/>
                  </a:lnTo>
                  <a:lnTo>
                    <a:pt x="101811" y="7591"/>
                  </a:lnTo>
                  <a:lnTo>
                    <a:pt x="60953" y="28728"/>
                  </a:lnTo>
                  <a:lnTo>
                    <a:pt x="28728" y="60953"/>
                  </a:lnTo>
                  <a:lnTo>
                    <a:pt x="7591" y="101811"/>
                  </a:lnTo>
                  <a:lnTo>
                    <a:pt x="0" y="148844"/>
                  </a:lnTo>
                  <a:lnTo>
                    <a:pt x="0" y="1340104"/>
                  </a:lnTo>
                  <a:lnTo>
                    <a:pt x="7591" y="1387136"/>
                  </a:lnTo>
                  <a:lnTo>
                    <a:pt x="28728" y="1427994"/>
                  </a:lnTo>
                  <a:lnTo>
                    <a:pt x="60953" y="1460219"/>
                  </a:lnTo>
                  <a:lnTo>
                    <a:pt x="101811" y="1481356"/>
                  </a:lnTo>
                  <a:lnTo>
                    <a:pt x="148843" y="1488948"/>
                  </a:lnTo>
                  <a:lnTo>
                    <a:pt x="2332228" y="1488948"/>
                  </a:lnTo>
                  <a:lnTo>
                    <a:pt x="2379260" y="1481356"/>
                  </a:lnTo>
                  <a:lnTo>
                    <a:pt x="2420118" y="1460219"/>
                  </a:lnTo>
                  <a:lnTo>
                    <a:pt x="2452343" y="1427994"/>
                  </a:lnTo>
                  <a:lnTo>
                    <a:pt x="2473480" y="1387136"/>
                  </a:lnTo>
                  <a:lnTo>
                    <a:pt x="2481072" y="1340104"/>
                  </a:lnTo>
                  <a:lnTo>
                    <a:pt x="2481072" y="148844"/>
                  </a:lnTo>
                  <a:lnTo>
                    <a:pt x="2473480" y="101811"/>
                  </a:lnTo>
                  <a:lnTo>
                    <a:pt x="2452343" y="60953"/>
                  </a:lnTo>
                  <a:lnTo>
                    <a:pt x="2420118" y="28728"/>
                  </a:lnTo>
                  <a:lnTo>
                    <a:pt x="2379260" y="7591"/>
                  </a:lnTo>
                  <a:lnTo>
                    <a:pt x="2332228" y="0"/>
                  </a:lnTo>
                  <a:close/>
                </a:path>
              </a:pathLst>
            </a:custGeom>
            <a:solidFill>
              <a:srgbClr val="EFD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79697" y="2852166"/>
              <a:ext cx="2481580" cy="1489075"/>
            </a:xfrm>
            <a:custGeom>
              <a:avLst/>
              <a:gdLst/>
              <a:ahLst/>
              <a:cxnLst/>
              <a:rect l="l" t="t" r="r" b="b"/>
              <a:pathLst>
                <a:path w="2481579" h="1489075">
                  <a:moveTo>
                    <a:pt x="0" y="148844"/>
                  </a:moveTo>
                  <a:lnTo>
                    <a:pt x="7591" y="101811"/>
                  </a:lnTo>
                  <a:lnTo>
                    <a:pt x="28728" y="60953"/>
                  </a:lnTo>
                  <a:lnTo>
                    <a:pt x="60953" y="28728"/>
                  </a:lnTo>
                  <a:lnTo>
                    <a:pt x="101811" y="7591"/>
                  </a:lnTo>
                  <a:lnTo>
                    <a:pt x="148843" y="0"/>
                  </a:lnTo>
                  <a:lnTo>
                    <a:pt x="2332228" y="0"/>
                  </a:lnTo>
                  <a:lnTo>
                    <a:pt x="2379260" y="7591"/>
                  </a:lnTo>
                  <a:lnTo>
                    <a:pt x="2420118" y="28728"/>
                  </a:lnTo>
                  <a:lnTo>
                    <a:pt x="2452343" y="60953"/>
                  </a:lnTo>
                  <a:lnTo>
                    <a:pt x="2473480" y="101811"/>
                  </a:lnTo>
                  <a:lnTo>
                    <a:pt x="2481072" y="148844"/>
                  </a:lnTo>
                  <a:lnTo>
                    <a:pt x="2481072" y="1340104"/>
                  </a:lnTo>
                  <a:lnTo>
                    <a:pt x="2473480" y="1387136"/>
                  </a:lnTo>
                  <a:lnTo>
                    <a:pt x="2452343" y="1427994"/>
                  </a:lnTo>
                  <a:lnTo>
                    <a:pt x="2420118" y="1460219"/>
                  </a:lnTo>
                  <a:lnTo>
                    <a:pt x="2379260" y="1481356"/>
                  </a:lnTo>
                  <a:lnTo>
                    <a:pt x="2332228" y="1488948"/>
                  </a:lnTo>
                  <a:lnTo>
                    <a:pt x="148843" y="1488948"/>
                  </a:lnTo>
                  <a:lnTo>
                    <a:pt x="101811" y="1481356"/>
                  </a:lnTo>
                  <a:lnTo>
                    <a:pt x="60953" y="1460219"/>
                  </a:lnTo>
                  <a:lnTo>
                    <a:pt x="28728" y="1427994"/>
                  </a:lnTo>
                  <a:lnTo>
                    <a:pt x="7591" y="1387136"/>
                  </a:lnTo>
                  <a:lnTo>
                    <a:pt x="0" y="1340104"/>
                  </a:lnTo>
                  <a:lnTo>
                    <a:pt x="0" y="14884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5353558" y="3215767"/>
            <a:ext cx="217678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REVISIÓN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APROBACIÓN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699506" y="3437966"/>
            <a:ext cx="14878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PARTE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423661" y="3662553"/>
            <a:ext cx="20383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DIRECCIÓN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FINANCIERA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190997" y="980187"/>
            <a:ext cx="2506980" cy="1513205"/>
            <a:chOff x="3666997" y="980186"/>
            <a:chExt cx="2506980" cy="1513205"/>
          </a:xfrm>
        </p:grpSpPr>
        <p:sp>
          <p:nvSpPr>
            <p:cNvPr id="34" name="object 34"/>
            <p:cNvSpPr/>
            <p:nvPr/>
          </p:nvSpPr>
          <p:spPr>
            <a:xfrm>
              <a:off x="3679697" y="992886"/>
              <a:ext cx="2481580" cy="1487805"/>
            </a:xfrm>
            <a:custGeom>
              <a:avLst/>
              <a:gdLst/>
              <a:ahLst/>
              <a:cxnLst/>
              <a:rect l="l" t="t" r="r" b="b"/>
              <a:pathLst>
                <a:path w="2481579" h="1487805">
                  <a:moveTo>
                    <a:pt x="2332354" y="0"/>
                  </a:moveTo>
                  <a:lnTo>
                    <a:pt x="148716" y="0"/>
                  </a:lnTo>
                  <a:lnTo>
                    <a:pt x="101697" y="7578"/>
                  </a:lnTo>
                  <a:lnTo>
                    <a:pt x="60871" y="28683"/>
                  </a:lnTo>
                  <a:lnTo>
                    <a:pt x="28683" y="60871"/>
                  </a:lnTo>
                  <a:lnTo>
                    <a:pt x="7578" y="101697"/>
                  </a:lnTo>
                  <a:lnTo>
                    <a:pt x="0" y="148716"/>
                  </a:lnTo>
                  <a:lnTo>
                    <a:pt x="0" y="1338706"/>
                  </a:lnTo>
                  <a:lnTo>
                    <a:pt x="7578" y="1385726"/>
                  </a:lnTo>
                  <a:lnTo>
                    <a:pt x="28683" y="1426552"/>
                  </a:lnTo>
                  <a:lnTo>
                    <a:pt x="60871" y="1458740"/>
                  </a:lnTo>
                  <a:lnTo>
                    <a:pt x="101697" y="1479845"/>
                  </a:lnTo>
                  <a:lnTo>
                    <a:pt x="148716" y="1487424"/>
                  </a:lnTo>
                  <a:lnTo>
                    <a:pt x="2332354" y="1487424"/>
                  </a:lnTo>
                  <a:lnTo>
                    <a:pt x="2379374" y="1479845"/>
                  </a:lnTo>
                  <a:lnTo>
                    <a:pt x="2420200" y="1458740"/>
                  </a:lnTo>
                  <a:lnTo>
                    <a:pt x="2452388" y="1426552"/>
                  </a:lnTo>
                  <a:lnTo>
                    <a:pt x="2473493" y="1385726"/>
                  </a:lnTo>
                  <a:lnTo>
                    <a:pt x="2481072" y="1338706"/>
                  </a:lnTo>
                  <a:lnTo>
                    <a:pt x="2481072" y="148716"/>
                  </a:lnTo>
                  <a:lnTo>
                    <a:pt x="2473493" y="101697"/>
                  </a:lnTo>
                  <a:lnTo>
                    <a:pt x="2452388" y="60871"/>
                  </a:lnTo>
                  <a:lnTo>
                    <a:pt x="2420200" y="28683"/>
                  </a:lnTo>
                  <a:lnTo>
                    <a:pt x="2379374" y="7578"/>
                  </a:lnTo>
                  <a:lnTo>
                    <a:pt x="2332354" y="0"/>
                  </a:lnTo>
                  <a:close/>
                </a:path>
              </a:pathLst>
            </a:custGeom>
            <a:solidFill>
              <a:srgbClr val="F7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679697" y="992886"/>
              <a:ext cx="2481580" cy="1487805"/>
            </a:xfrm>
            <a:custGeom>
              <a:avLst/>
              <a:gdLst/>
              <a:ahLst/>
              <a:cxnLst/>
              <a:rect l="l" t="t" r="r" b="b"/>
              <a:pathLst>
                <a:path w="2481579" h="1487805">
                  <a:moveTo>
                    <a:pt x="0" y="148716"/>
                  </a:moveTo>
                  <a:lnTo>
                    <a:pt x="7578" y="101697"/>
                  </a:lnTo>
                  <a:lnTo>
                    <a:pt x="28683" y="60871"/>
                  </a:lnTo>
                  <a:lnTo>
                    <a:pt x="60871" y="28683"/>
                  </a:lnTo>
                  <a:lnTo>
                    <a:pt x="101697" y="7578"/>
                  </a:lnTo>
                  <a:lnTo>
                    <a:pt x="148716" y="0"/>
                  </a:lnTo>
                  <a:lnTo>
                    <a:pt x="2332354" y="0"/>
                  </a:lnTo>
                  <a:lnTo>
                    <a:pt x="2379374" y="7578"/>
                  </a:lnTo>
                  <a:lnTo>
                    <a:pt x="2420200" y="28683"/>
                  </a:lnTo>
                  <a:lnTo>
                    <a:pt x="2452388" y="60871"/>
                  </a:lnTo>
                  <a:lnTo>
                    <a:pt x="2473493" y="101697"/>
                  </a:lnTo>
                  <a:lnTo>
                    <a:pt x="2481072" y="148716"/>
                  </a:lnTo>
                  <a:lnTo>
                    <a:pt x="2481072" y="1338706"/>
                  </a:lnTo>
                  <a:lnTo>
                    <a:pt x="2473493" y="1385726"/>
                  </a:lnTo>
                  <a:lnTo>
                    <a:pt x="2452388" y="1426552"/>
                  </a:lnTo>
                  <a:lnTo>
                    <a:pt x="2420200" y="1458740"/>
                  </a:lnTo>
                  <a:lnTo>
                    <a:pt x="2379374" y="1479845"/>
                  </a:lnTo>
                  <a:lnTo>
                    <a:pt x="2332354" y="1487424"/>
                  </a:lnTo>
                  <a:lnTo>
                    <a:pt x="148716" y="1487424"/>
                  </a:lnTo>
                  <a:lnTo>
                    <a:pt x="101697" y="1479845"/>
                  </a:lnTo>
                  <a:lnTo>
                    <a:pt x="60871" y="1458740"/>
                  </a:lnTo>
                  <a:lnTo>
                    <a:pt x="28683" y="1426552"/>
                  </a:lnTo>
                  <a:lnTo>
                    <a:pt x="7578" y="1385726"/>
                  </a:lnTo>
                  <a:lnTo>
                    <a:pt x="0" y="1338706"/>
                  </a:lnTo>
                  <a:lnTo>
                    <a:pt x="0" y="14871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5460239" y="1243711"/>
            <a:ext cx="196532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CAMBIO</a:t>
            </a:r>
            <a:r>
              <a:rPr sz="16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BENEFICIARIO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73953" y="1466215"/>
            <a:ext cx="19380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CUENTA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REMISIÓN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803139" y="1690242"/>
            <a:ext cx="1280795" cy="49949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11125">
              <a:lnSpc>
                <a:spcPts val="1750"/>
              </a:lnSpc>
              <a:spcBef>
                <a:spcPts val="2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EXPEDIENTE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TR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00" b="1" spc="-5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8166" y="1157911"/>
            <a:ext cx="6408774" cy="5052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347470" marR="5080" indent="-1335405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006FC0"/>
                </a:solidFill>
                <a:latin typeface="Calibri"/>
                <a:cs typeface="Calibri"/>
              </a:rPr>
              <a:t>SILENCIO ADMINISTRATIVO  POSITIVO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25446" y="1954785"/>
            <a:ext cx="407289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Ley</a:t>
            </a:r>
            <a:r>
              <a:rPr spc="3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80</a:t>
            </a:r>
            <a:r>
              <a:rPr spc="3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3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1993.</a:t>
            </a:r>
            <a:r>
              <a:rPr spc="3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Artículo</a:t>
            </a:r>
            <a:r>
              <a:rPr spc="3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25.</a:t>
            </a:r>
            <a:r>
              <a:rPr spc="3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Numeral</a:t>
            </a:r>
            <a:endParaRPr>
              <a:latin typeface="Arial MT"/>
              <a:cs typeface="Arial MT"/>
            </a:endParaRPr>
          </a:p>
          <a:p>
            <a:pPr marL="12700" marR="5080" algn="just"/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16. En las solicitudes que se presenten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en el curso de la ejecución del contrato, </a:t>
            </a:r>
            <a:r>
              <a:rPr i="1" spc="-4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si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entidad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estatal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no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se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pronuncia </a:t>
            </a:r>
            <a:r>
              <a:rPr i="1" spc="-4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dentro</a:t>
            </a:r>
            <a:r>
              <a:rPr i="1" spc="4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r>
              <a:rPr i="1" spc="4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término</a:t>
            </a:r>
            <a:r>
              <a:rPr i="1" spc="4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i="1" spc="4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tres</a:t>
            </a:r>
            <a:r>
              <a:rPr i="1" spc="4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(3)</a:t>
            </a:r>
            <a:r>
              <a:rPr i="1" spc="4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meses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25447" y="3326638"/>
            <a:ext cx="164083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1251585" algn="l"/>
                <a:tab pos="1385570" algn="l"/>
              </a:tabLst>
            </a:pP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si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g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uie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tes,		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se  decisión	</a:t>
            </a: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es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32553" y="3326638"/>
            <a:ext cx="864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73735" algn="l"/>
              </a:tabLst>
            </a:pP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qu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endParaRPr>
              <a:latin typeface="Arial"/>
              <a:cs typeface="Arial"/>
            </a:endParaRPr>
          </a:p>
          <a:p>
            <a:pPr marL="30480">
              <a:tabLst>
                <a:tab pos="559435" algn="l"/>
              </a:tabLst>
            </a:pP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a	l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endParaRPr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25446" y="3875278"/>
            <a:ext cx="1789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472565" algn="l"/>
              </a:tabLst>
            </a:pP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pr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te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es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09467" y="3326638"/>
            <a:ext cx="10725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065">
              <a:spcBef>
                <a:spcPts val="100"/>
              </a:spcBef>
            </a:pP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te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erá  favorable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solicitante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25446" y="4149294"/>
            <a:ext cx="29895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59435" algn="l"/>
                <a:tab pos="1567180" algn="l"/>
              </a:tabLst>
            </a:pP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del	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silencio	administrativo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10379" y="3875279"/>
            <a:ext cx="9899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17830" algn="l"/>
              </a:tabLst>
            </a:pP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virtud</a:t>
            </a:r>
            <a:endParaRPr>
              <a:latin typeface="Arial"/>
              <a:cs typeface="Arial"/>
            </a:endParaRPr>
          </a:p>
          <a:p>
            <a:pPr marL="135890"/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positivo.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25446" y="4424298"/>
            <a:ext cx="40716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Pero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el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funcionario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funcionarios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competentes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para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dar respuesta serán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responsables en los términos de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esta </a:t>
            </a:r>
            <a:r>
              <a:rPr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40" dirty="0">
                <a:solidFill>
                  <a:srgbClr val="1E1C11"/>
                </a:solidFill>
                <a:latin typeface="Arial"/>
                <a:cs typeface="Arial"/>
              </a:rPr>
              <a:t>Ley.</a:t>
            </a:r>
            <a:endParaRPr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5515" y="1877568"/>
            <a:ext cx="3101340" cy="3102863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38</a:t>
            </a:fld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1501" y="396973"/>
            <a:ext cx="6409689" cy="504625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570355" marR="5080" indent="-1558290">
              <a:lnSpc>
                <a:spcPct val="100000"/>
              </a:lnSpc>
              <a:spcBef>
                <a:spcPts val="95"/>
              </a:spcBef>
            </a:pPr>
            <a:r>
              <a:rPr sz="3200" spc="-15" dirty="0">
                <a:solidFill>
                  <a:srgbClr val="006FC0"/>
                </a:solidFill>
                <a:latin typeface="Calibri"/>
                <a:cs typeface="Calibri"/>
              </a:rPr>
              <a:t>SILENCIO ADMINISTRATIVO  POSITIVO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39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201673" y="1826514"/>
            <a:ext cx="7929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11505" algn="l"/>
                <a:tab pos="1235075" algn="l"/>
                <a:tab pos="1755775" algn="l"/>
                <a:tab pos="2138680" algn="l"/>
                <a:tab pos="3220720" algn="l"/>
                <a:tab pos="3539490" algn="l"/>
                <a:tab pos="4112895" algn="l"/>
                <a:tab pos="4673600" algn="l"/>
                <a:tab pos="5652135" algn="l"/>
                <a:tab pos="6086475" algn="l"/>
                <a:tab pos="6988809" algn="l"/>
              </a:tabLst>
            </a:pP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“(…)	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Para	que	se	configure	el	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acto	ficto	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positivo,	las	normas	trascritas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9940" y="2100834"/>
            <a:ext cx="7702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1423670" algn="l"/>
                <a:tab pos="1572895" algn="l"/>
                <a:tab pos="1807845" algn="l"/>
                <a:tab pos="2382520" algn="l"/>
                <a:tab pos="2521585" algn="l"/>
                <a:tab pos="3515360" algn="l"/>
                <a:tab pos="3626485" algn="l"/>
                <a:tab pos="3967479" algn="l"/>
                <a:tab pos="4164329" algn="l"/>
                <a:tab pos="4359910" algn="l"/>
                <a:tab pos="4535170" algn="l"/>
                <a:tab pos="5501005" algn="l"/>
                <a:tab pos="5892800" algn="l"/>
                <a:tab pos="6405245" algn="l"/>
                <a:tab pos="6627495" algn="l"/>
                <a:tab pos="6851650" algn="l"/>
              </a:tabLst>
            </a:pP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establecieron		varios	requisitos:		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i)	la		solicitud	la	debe	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presentar </a:t>
            </a:r>
            <a:r>
              <a:rPr b="1" i="1" spc="-4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contratist</a:t>
            </a:r>
            <a:r>
              <a:rPr b="1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,	ii)	debe		ha</a:t>
            </a:r>
            <a:r>
              <a:rPr b="1" i="1" spc="-10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erlo	ante	la		admin</a:t>
            </a:r>
            <a:r>
              <a:rPr b="1" i="1" spc="5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st</a:t>
            </a:r>
            <a:r>
              <a:rPr b="1" i="1" spc="-1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b="1" i="1" spc="-1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b="1" i="1" spc="5" dirty="0">
                <a:solidFill>
                  <a:srgbClr val="1E1C11"/>
                </a:solidFill>
                <a:latin typeface="Arial"/>
                <a:cs typeface="Arial"/>
              </a:rPr>
              <a:t>ó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n,	ii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)	d</a:t>
            </a:r>
            <a:r>
              <a:rPr b="1" i="1" spc="5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b="1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b="1" i="1" spc="-10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15906" y="2100834"/>
            <a:ext cx="2171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>
              <a:spcBef>
                <a:spcPts val="100"/>
              </a:spcBef>
            </a:pP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el 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endParaRPr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9941" y="2649170"/>
            <a:ext cx="8072755" cy="3154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ejecución</a:t>
            </a:r>
            <a:r>
              <a:rPr b="1" i="1" spc="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r>
              <a:rPr b="1" i="1" spc="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contrato</a:t>
            </a:r>
            <a:r>
              <a:rPr b="1" i="1" spc="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b="1" i="1" spc="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iv)</a:t>
            </a:r>
            <a:r>
              <a:rPr b="1" i="1" spc="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b="1" i="1" spc="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entidad</a:t>
            </a:r>
            <a:r>
              <a:rPr b="1" i="1" spc="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ha</a:t>
            </a:r>
            <a:r>
              <a:rPr b="1" i="1" spc="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debido</a:t>
            </a:r>
            <a:r>
              <a:rPr b="1" i="1" spc="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guardar</a:t>
            </a:r>
            <a:r>
              <a:rPr b="1" i="1" spc="8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silencio</a:t>
            </a:r>
            <a:r>
              <a:rPr b="1" i="1" spc="8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frente</a:t>
            </a:r>
            <a:r>
              <a:rPr b="1" i="1" spc="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endParaRPr>
              <a:latin typeface="Arial"/>
              <a:cs typeface="Arial"/>
            </a:endParaRPr>
          </a:p>
          <a:p>
            <a:pPr marL="12700" algn="just">
              <a:spcBef>
                <a:spcPts val="5"/>
              </a:spcBef>
            </a:pP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ella,</a:t>
            </a:r>
            <a:r>
              <a:rPr b="1" i="1" spc="-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por</a:t>
            </a:r>
            <a:r>
              <a:rPr b="1" i="1" spc="-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un</a:t>
            </a:r>
            <a:r>
              <a:rPr b="1" i="1" spc="-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lapso</a:t>
            </a:r>
            <a:r>
              <a:rPr b="1" i="1" spc="-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b="1" i="1" spc="-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tres</a:t>
            </a:r>
            <a:r>
              <a:rPr b="1" i="1" spc="-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(3) </a:t>
            </a:r>
            <a:r>
              <a:rPr b="1" i="1" spc="-10" dirty="0">
                <a:solidFill>
                  <a:srgbClr val="1E1C11"/>
                </a:solidFill>
                <a:latin typeface="Arial"/>
                <a:cs typeface="Arial"/>
              </a:rPr>
              <a:t>meses.</a:t>
            </a:r>
            <a:endParaRPr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600">
              <a:latin typeface="Arial"/>
              <a:cs typeface="Arial"/>
            </a:endParaRPr>
          </a:p>
          <a:p>
            <a:pPr marL="12700" marR="5080" algn="just"/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Sin embargo,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esta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norma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no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contempla toda la estructura jurídica formal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y </a:t>
            </a:r>
            <a:r>
              <a:rPr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material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silencio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administrativo,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toda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vez</a:t>
            </a:r>
            <a:r>
              <a:rPr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que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una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 buena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parte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su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regulación se mantiene en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el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Código Contencioso Administrativo, al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cual </a:t>
            </a:r>
            <a:r>
              <a:rPr i="1" spc="5" dirty="0">
                <a:solidFill>
                  <a:srgbClr val="1E1C11"/>
                </a:solidFill>
                <a:latin typeface="Arial"/>
                <a:cs typeface="Arial"/>
              </a:rPr>
              <a:t>se </a:t>
            </a:r>
            <a:r>
              <a:rPr i="1" spc="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debe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20" dirty="0">
                <a:solidFill>
                  <a:srgbClr val="1E1C11"/>
                </a:solidFill>
                <a:latin typeface="Arial"/>
                <a:cs typeface="Arial"/>
              </a:rPr>
              <a:t>acudir,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nuevamente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por</a:t>
            </a:r>
            <a:r>
              <a:rPr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aplicación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inciso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segundo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art.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1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del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 Decreto 01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1984 –hoy del art. 2 de la Ley 1437 de </a:t>
            </a:r>
            <a:r>
              <a:rPr i="1" spc="-25" dirty="0">
                <a:solidFill>
                  <a:srgbClr val="1E1C11"/>
                </a:solidFill>
                <a:latin typeface="Arial"/>
                <a:cs typeface="Arial"/>
              </a:rPr>
              <a:t>2011-,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que dispone: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“Los </a:t>
            </a:r>
            <a:r>
              <a:rPr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procedimientos administrativos regulados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por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leyes especiales se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regirán </a:t>
            </a: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por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 éstas; en lo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no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previsto en ellas se aplicarán las normas de esta parte primera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que</a:t>
            </a:r>
            <a:r>
              <a:rPr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sean compatibles.”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79726" y="1175766"/>
            <a:ext cx="640969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CONSEJO</a:t>
            </a:r>
            <a:r>
              <a:rPr sz="1050" b="1" spc="3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1050" b="1" spc="3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ESTADO.</a:t>
            </a:r>
            <a:r>
              <a:rPr sz="1050" b="1" spc="3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SALA</a:t>
            </a:r>
            <a:r>
              <a:rPr sz="1050" b="1" spc="3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5" dirty="0">
                <a:solidFill>
                  <a:srgbClr val="FF0000"/>
                </a:solidFill>
                <a:latin typeface="Arial"/>
                <a:cs typeface="Arial"/>
              </a:rPr>
              <a:t>DE </a:t>
            </a:r>
            <a:r>
              <a:rPr sz="1050" b="1" spc="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0000"/>
                </a:solidFill>
                <a:latin typeface="Arial"/>
                <a:cs typeface="Arial"/>
              </a:rPr>
              <a:t>LO</a:t>
            </a:r>
            <a:r>
              <a:rPr sz="1050" b="1" spc="3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CONTENCIOSO</a:t>
            </a:r>
            <a:r>
              <a:rPr sz="1050" b="1" spc="3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ADMINISTRATIVO.</a:t>
            </a:r>
            <a:r>
              <a:rPr sz="1050" b="1" spc="3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SECCIÓN</a:t>
            </a:r>
            <a:r>
              <a:rPr sz="1050" b="1" spc="3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TERCERA.</a:t>
            </a:r>
            <a:endParaRPr sz="1050">
              <a:latin typeface="Arial"/>
              <a:cs typeface="Arial"/>
            </a:endParaRPr>
          </a:p>
          <a:p>
            <a:pPr marL="12700" marR="5080"/>
            <a:r>
              <a:rPr sz="1050" b="1" dirty="0">
                <a:solidFill>
                  <a:srgbClr val="FF0000"/>
                </a:solidFill>
                <a:latin typeface="Arial"/>
                <a:cs typeface="Arial"/>
              </a:rPr>
              <a:t>Subsección</a:t>
            </a:r>
            <a:r>
              <a:rPr sz="105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5" dirty="0">
                <a:solidFill>
                  <a:srgbClr val="FF0000"/>
                </a:solidFill>
                <a:latin typeface="Arial"/>
                <a:cs typeface="Arial"/>
              </a:rPr>
              <a:t>C.</a:t>
            </a:r>
            <a:r>
              <a:rPr sz="105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0000"/>
                </a:solidFill>
                <a:latin typeface="Arial"/>
                <a:cs typeface="Arial"/>
              </a:rPr>
              <a:t>Consejero</a:t>
            </a:r>
            <a:r>
              <a:rPr sz="105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0000"/>
                </a:solidFill>
                <a:latin typeface="Arial"/>
                <a:cs typeface="Arial"/>
              </a:rPr>
              <a:t>ponente:</a:t>
            </a:r>
            <a:r>
              <a:rPr sz="105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0000"/>
                </a:solidFill>
                <a:latin typeface="Arial"/>
                <a:cs typeface="Arial"/>
              </a:rPr>
              <a:t>ENRIQUE</a:t>
            </a:r>
            <a:r>
              <a:rPr sz="105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GIL</a:t>
            </a:r>
            <a:r>
              <a:rPr sz="105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0000"/>
                </a:solidFill>
                <a:latin typeface="Arial"/>
                <a:cs typeface="Arial"/>
              </a:rPr>
              <a:t>BOTERO.</a:t>
            </a:r>
            <a:r>
              <a:rPr sz="105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Bogotá</a:t>
            </a:r>
            <a:r>
              <a:rPr sz="1050" spc="-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D.C.,</a:t>
            </a:r>
            <a:r>
              <a:rPr sz="1050" spc="-13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junio</a:t>
            </a:r>
            <a:r>
              <a:rPr sz="1050" spc="16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doce</a:t>
            </a:r>
            <a:r>
              <a:rPr sz="1050" spc="14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(12)</a:t>
            </a:r>
            <a:r>
              <a:rPr sz="1050" spc="15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050" spc="15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spc="-5" dirty="0">
                <a:solidFill>
                  <a:srgbClr val="FF0000"/>
                </a:solidFill>
                <a:latin typeface="Arial MT"/>
                <a:cs typeface="Arial MT"/>
              </a:rPr>
              <a:t>dos</a:t>
            </a:r>
            <a:r>
              <a:rPr sz="1050" spc="15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mil </a:t>
            </a:r>
            <a:r>
              <a:rPr sz="1050" spc="-28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catorce</a:t>
            </a:r>
            <a:r>
              <a:rPr sz="1050" spc="-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(2014). </a:t>
            </a:r>
            <a:r>
              <a:rPr sz="1050" b="1" dirty="0">
                <a:solidFill>
                  <a:srgbClr val="FF0000"/>
                </a:solidFill>
                <a:latin typeface="Arial"/>
                <a:cs typeface="Arial"/>
              </a:rPr>
              <a:t>Radicación:</a:t>
            </a:r>
            <a:r>
              <a:rPr sz="105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13001-23-31-000-1990-07713-01</a:t>
            </a:r>
            <a:r>
              <a:rPr sz="1050" spc="-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(27.014)</a:t>
            </a:r>
            <a:endParaRPr sz="10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95641" y="358892"/>
            <a:ext cx="7890509" cy="1818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7930" marR="1211580" indent="98425" algn="ctr">
              <a:lnSpc>
                <a:spcPct val="110100"/>
              </a:lnSpc>
              <a:spcBef>
                <a:spcPts val="100"/>
              </a:spcBef>
              <a:tabLst>
                <a:tab pos="3630929" algn="l"/>
                <a:tab pos="5960110" algn="l"/>
              </a:tabLst>
            </a:pP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¿QUE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ÉS</a:t>
            </a: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LA	</a:t>
            </a: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SUPERVISIÓN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O 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INT</a:t>
            </a:r>
            <a:r>
              <a:rPr sz="2800" b="1" spc="-15" dirty="0">
                <a:solidFill>
                  <a:srgbClr val="006FC0"/>
                </a:solidFill>
                <a:latin typeface="Arial"/>
                <a:cs typeface="Arial"/>
              </a:rPr>
              <a:t>E</a:t>
            </a:r>
            <a:r>
              <a:rPr sz="2800" b="1" spc="-60" dirty="0">
                <a:solidFill>
                  <a:srgbClr val="006FC0"/>
                </a:solidFill>
                <a:latin typeface="Arial"/>
                <a:cs typeface="Arial"/>
              </a:rPr>
              <a:t>R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V</a:t>
            </a:r>
            <a:r>
              <a:rPr sz="2800" b="1" spc="-20" dirty="0">
                <a:solidFill>
                  <a:srgbClr val="006FC0"/>
                </a:solidFill>
                <a:latin typeface="Arial"/>
                <a:cs typeface="Arial"/>
              </a:rPr>
              <a:t>E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N</a:t>
            </a:r>
            <a:r>
              <a:rPr sz="2800" b="1" spc="-65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ORÍA</a:t>
            </a:r>
            <a:r>
              <a:rPr sz="28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–</a:t>
            </a:r>
            <a:r>
              <a:rPr sz="2800" b="1" spc="-10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AR</a:t>
            </a:r>
            <a:r>
              <a:rPr sz="2800" b="1" spc="-330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.</a:t>
            </a:r>
            <a:r>
              <a:rPr sz="2800" b="1" spc="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84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	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EA?</a:t>
            </a:r>
            <a:endParaRPr sz="2800" dirty="0">
              <a:latin typeface="Arial"/>
              <a:cs typeface="Arial"/>
            </a:endParaRPr>
          </a:p>
          <a:p>
            <a:pPr marL="12065" marR="5080" indent="-3810" algn="ctr">
              <a:lnSpc>
                <a:spcPts val="3020"/>
              </a:lnSpc>
              <a:spcBef>
                <a:spcPts val="720"/>
              </a:spcBef>
              <a:tabLst>
                <a:tab pos="2069464" algn="l"/>
                <a:tab pos="2595880" algn="l"/>
                <a:tab pos="3100070" algn="l"/>
                <a:tab pos="5258435" algn="l"/>
                <a:tab pos="5886450" algn="l"/>
                <a:tab pos="6090285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Conjunto	de		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funciones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		actividades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desempeñadas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800" spc="3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un</a:t>
            </a:r>
            <a:r>
              <a:rPr sz="2800" spc="3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responsable	designado</a:t>
            </a:r>
            <a:r>
              <a:rPr sz="2800" spc="3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endParaRPr sz="28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95640" y="2177530"/>
            <a:ext cx="194437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contratado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g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imi</a:t>
            </a:r>
            <a:r>
              <a:rPr sz="2800" spc="1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nto</a:t>
            </a:r>
            <a:endParaRPr sz="28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64355" y="2224786"/>
            <a:ext cx="584073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27660" marR="5080" indent="-315595">
              <a:lnSpc>
                <a:spcPts val="3020"/>
              </a:lnSpc>
              <a:spcBef>
                <a:spcPts val="480"/>
              </a:spcBef>
              <a:tabLst>
                <a:tab pos="1050290" algn="l"/>
                <a:tab pos="1092835" algn="l"/>
                <a:tab pos="1737995" algn="l"/>
                <a:tab pos="2803525" algn="l"/>
                <a:tab pos="3172460" algn="l"/>
                <a:tab pos="3725545" algn="l"/>
                <a:tab pos="4132579" algn="l"/>
                <a:tab pos="5549900" algn="l"/>
              </a:tabLst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par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	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efec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o,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qu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z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el  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j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de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mpl</a:t>
            </a:r>
            <a:r>
              <a:rPr sz="2800" spc="1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mie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to</a:t>
            </a:r>
            <a:endParaRPr sz="28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12748" y="2992881"/>
            <a:ext cx="19069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b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g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1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60367" y="2992881"/>
            <a:ext cx="57442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793115" algn="l"/>
                <a:tab pos="1868805" algn="l"/>
                <a:tab pos="2609850" algn="l"/>
                <a:tab pos="4617085" algn="l"/>
                <a:tab pos="5454015" algn="l"/>
              </a:tabLst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rte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de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nt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at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a,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co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 sz="28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2748" y="3377310"/>
            <a:ext cx="7890509" cy="237236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30"/>
              </a:spcBef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finalidad</a:t>
            </a:r>
            <a:r>
              <a:rPr sz="2800" spc="7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800" spc="7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promover</a:t>
            </a:r>
            <a:r>
              <a:rPr sz="2800" spc="7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spc="7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ejecución</a:t>
            </a:r>
            <a:r>
              <a:rPr sz="2800" spc="7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satisfactoria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contrato,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mantener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permanentemente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informado al ordenador del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gasto de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su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estado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técnico,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jurídico y financiero,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evitando perjuicios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entidad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al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parte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del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negocio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jurídico.</a:t>
            </a:r>
            <a:endParaRPr sz="28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18766" y="1854201"/>
            <a:ext cx="7956550" cy="3546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100" b="1" spc="-5" dirty="0">
                <a:solidFill>
                  <a:srgbClr val="1E1C11"/>
                </a:solidFill>
                <a:latin typeface="Calibri"/>
                <a:cs typeface="Calibri"/>
              </a:rPr>
              <a:t>Art. 17 </a:t>
            </a:r>
            <a:r>
              <a:rPr sz="2100" b="1" spc="-10" dirty="0">
                <a:solidFill>
                  <a:srgbClr val="1E1C11"/>
                </a:solidFill>
                <a:latin typeface="Calibri"/>
                <a:cs typeface="Calibri"/>
              </a:rPr>
              <a:t>Ley </a:t>
            </a:r>
            <a:r>
              <a:rPr sz="2100" b="1" spc="-5" dirty="0">
                <a:solidFill>
                  <a:srgbClr val="1E1C11"/>
                </a:solidFill>
                <a:latin typeface="Calibri"/>
                <a:cs typeface="Calibri"/>
              </a:rPr>
              <a:t>1150 </a:t>
            </a:r>
            <a:r>
              <a:rPr sz="2100" b="1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100" b="1" spc="-5" dirty="0">
                <a:solidFill>
                  <a:srgbClr val="1E1C11"/>
                </a:solidFill>
                <a:latin typeface="Calibri"/>
                <a:cs typeface="Calibri"/>
              </a:rPr>
              <a:t>2007.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En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desarrollo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lo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anterior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y del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deber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control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y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vigilancia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sobre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los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contratos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que corresponde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a las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entidades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sometidas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al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20" dirty="0">
                <a:solidFill>
                  <a:srgbClr val="1E1C11"/>
                </a:solidFill>
                <a:latin typeface="Calibri"/>
                <a:cs typeface="Calibri"/>
              </a:rPr>
              <a:t>Estatuto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General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Contratación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la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Administración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Pública,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tendrán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la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facultad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imponer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las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multas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hayan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sido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pactadas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con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objeto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conminar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al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contratista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cumplir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con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sus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obligaciones.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Esta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decisión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deberá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20" dirty="0">
                <a:solidFill>
                  <a:srgbClr val="1E1C11"/>
                </a:solidFill>
                <a:latin typeface="Calibri"/>
                <a:cs typeface="Calibri"/>
              </a:rPr>
              <a:t>estar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precedida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audiencia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del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afectado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que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deberá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tener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un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procedimiento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mínimo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que garantice 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el </a:t>
            </a:r>
            <a:r>
              <a:rPr sz="2100" i="1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derecho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al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debido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proceso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del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contratista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y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procede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sólo</a:t>
            </a:r>
            <a:r>
              <a:rPr sz="2100" i="1" spc="459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mientras</a:t>
            </a:r>
            <a:r>
              <a:rPr sz="2100" i="1" spc="45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se </a:t>
            </a:r>
            <a:r>
              <a:rPr sz="2100" i="1" spc="-459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halle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pendiente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la ejecución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las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obligaciones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a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cargo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del</a:t>
            </a:r>
            <a:r>
              <a:rPr sz="2100" i="1" spc="459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contratista. </a:t>
            </a:r>
            <a:r>
              <a:rPr sz="2100" i="1" spc="-459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Así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mismo podrán declarar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el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incumplimiento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con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el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propósito de hacer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efectiva</a:t>
            </a:r>
            <a:r>
              <a:rPr sz="2100" i="1" spc="-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cláusula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penal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pecuniaria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incluida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en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contrato.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053CD0DF-15CB-4EAE-8BFF-071838A7FF4A}"/>
              </a:ext>
            </a:extLst>
          </p:cNvPr>
          <p:cNvSpPr txBox="1">
            <a:spLocks/>
          </p:cNvSpPr>
          <p:nvPr/>
        </p:nvSpPr>
        <p:spPr>
          <a:xfrm>
            <a:off x="3230571" y="455294"/>
            <a:ext cx="497713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27455" marR="5080" indent="-1215390">
              <a:spcBef>
                <a:spcPts val="105"/>
              </a:spcBef>
            </a:pPr>
            <a:r>
              <a:rPr lang="es-CO" kern="0" spc="-20" dirty="0">
                <a:solidFill>
                  <a:srgbClr val="006FC0"/>
                </a:solidFill>
                <a:latin typeface="Calibri"/>
                <a:cs typeface="Calibri"/>
              </a:rPr>
              <a:t>ACTUACIÓN </a:t>
            </a:r>
            <a:r>
              <a:rPr lang="es-CO" kern="0" spc="-30" dirty="0">
                <a:solidFill>
                  <a:srgbClr val="006FC0"/>
                </a:solidFill>
                <a:latin typeface="Calibri"/>
                <a:cs typeface="Calibri"/>
              </a:rPr>
              <a:t>SANCIONATORIA </a:t>
            </a:r>
            <a:r>
              <a:rPr lang="es-CO" kern="0" spc="-7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es-CO" kern="0" spc="-15" dirty="0">
                <a:solidFill>
                  <a:srgbClr val="006FC0"/>
                </a:solidFill>
                <a:latin typeface="Calibri"/>
                <a:cs typeface="Calibri"/>
              </a:rPr>
              <a:t>CONTRACTUAL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6592" y="2084832"/>
            <a:ext cx="2715006" cy="39090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13758" y="1770379"/>
            <a:ext cx="2369185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6FC0"/>
                </a:solidFill>
                <a:latin typeface="Calibri"/>
                <a:cs typeface="Calibri"/>
              </a:rPr>
              <a:t>DEBIDO</a:t>
            </a:r>
            <a:r>
              <a:rPr sz="2400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Calibri"/>
                <a:cs typeface="Calibri"/>
              </a:rPr>
              <a:t>PROCESO: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34642" y="2501901"/>
            <a:ext cx="812609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577850" algn="l"/>
                <a:tab pos="649605" algn="l"/>
                <a:tab pos="1974214" algn="l"/>
                <a:tab pos="2205355" algn="l"/>
                <a:tab pos="2239010" algn="l"/>
                <a:tab pos="2482850" algn="l"/>
                <a:tab pos="2630805" algn="l"/>
                <a:tab pos="3195320" algn="l"/>
                <a:tab pos="3336925" algn="l"/>
                <a:tab pos="3803015" algn="l"/>
                <a:tab pos="4041140" algn="l"/>
                <a:tab pos="4464685" algn="l"/>
                <a:tab pos="5027295" algn="l"/>
                <a:tab pos="5767705" algn="l"/>
                <a:tab pos="5900420" algn="l"/>
                <a:tab pos="5929630" algn="l"/>
                <a:tab pos="6342380" algn="l"/>
                <a:tab pos="7308850" algn="l"/>
                <a:tab pos="7724775" algn="l"/>
                <a:tab pos="7889240" algn="l"/>
              </a:tabLst>
            </a:pPr>
            <a:r>
              <a:rPr sz="2400" spc="-60" dirty="0">
                <a:solidFill>
                  <a:srgbClr val="1E1C11"/>
                </a:solidFill>
                <a:latin typeface="Calibri"/>
                <a:cs typeface="Calibri"/>
              </a:rPr>
              <a:t>Todo</a:t>
            </a:r>
            <a:r>
              <a:rPr sz="2400" spc="1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requerimiento</a:t>
            </a:r>
            <a:r>
              <a:rPr sz="2400" spc="8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spc="10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cumplimiento</a:t>
            </a:r>
            <a:r>
              <a:rPr sz="2400" spc="8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debe</a:t>
            </a:r>
            <a:r>
              <a:rPr sz="2400" spc="1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constar</a:t>
            </a:r>
            <a:r>
              <a:rPr sz="2400" spc="9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por</a:t>
            </a:r>
            <a:r>
              <a:rPr sz="2400" spc="1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escrito.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		ci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ci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ó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n	a			audiencia	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se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r	a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ompaña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spc="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 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or</a:t>
            </a:r>
            <a:r>
              <a:rPr sz="2400" spc="-4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espond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i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2400" spc="-50" dirty="0">
                <a:solidFill>
                  <a:srgbClr val="1E1C11"/>
                </a:solidFill>
                <a:latin typeface="Calibri"/>
                <a:cs typeface="Calibri"/>
              </a:rPr>
              <a:t>f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or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m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inc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um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plimi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nt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		elab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-4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ado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po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r	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el 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supervisor,</a:t>
            </a:r>
            <a:r>
              <a:rPr sz="2400" spc="7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en</a:t>
            </a:r>
            <a:r>
              <a:rPr sz="2400" spc="5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r>
              <a:rPr sz="2400" spc="5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2400" spc="5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se</a:t>
            </a:r>
            <a:r>
              <a:rPr sz="2400" spc="7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incluya</a:t>
            </a:r>
            <a:r>
              <a:rPr sz="2400" spc="5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los</a:t>
            </a:r>
            <a:r>
              <a:rPr sz="2400" spc="4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fundamentos</a:t>
            </a:r>
            <a:r>
              <a:rPr sz="2400" spc="5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spc="6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hecho</a:t>
            </a:r>
            <a:r>
              <a:rPr sz="2400" spc="5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(fecha </a:t>
            </a:r>
            <a:r>
              <a:rPr sz="2400" spc="-5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ocur</a:t>
            </a:r>
            <a:r>
              <a:rPr sz="2400" spc="-4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encia)		y	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spc="-3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(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áusulas			o	e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tipula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io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es 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contractuales</a:t>
            </a:r>
            <a:r>
              <a:rPr sz="2400" spc="19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19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legales</a:t>
            </a:r>
            <a:r>
              <a:rPr sz="2400" spc="18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desconocidas)</a:t>
            </a:r>
            <a:r>
              <a:rPr sz="2400" spc="2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spc="2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2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actuación,</a:t>
            </a:r>
            <a:r>
              <a:rPr sz="2400" spc="2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19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posible </a:t>
            </a:r>
            <a:r>
              <a:rPr sz="2400" spc="-5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tasación</a:t>
            </a:r>
            <a:r>
              <a:rPr sz="2400" spc="-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los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perjuicios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causados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entidad.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2515" y="1580388"/>
            <a:ext cx="8296656" cy="41513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11781" y="1626234"/>
            <a:ext cx="7959090" cy="3869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 algn="just">
              <a:lnSpc>
                <a:spcPct val="100099"/>
              </a:lnSpc>
              <a:spcBef>
                <a:spcPts val="95"/>
              </a:spcBef>
              <a:buFont typeface="Arial MT"/>
              <a:buChar char="•"/>
              <a:tabLst>
                <a:tab pos="299720" algn="l"/>
              </a:tabLst>
            </a:pPr>
            <a:r>
              <a:rPr b="1" spc="-10" dirty="0">
                <a:solidFill>
                  <a:srgbClr val="0F243E"/>
                </a:solidFill>
                <a:latin typeface="Calibri"/>
                <a:cs typeface="Calibri"/>
              </a:rPr>
              <a:t>PLANES </a:t>
            </a:r>
            <a:r>
              <a:rPr b="1" spc="-15" dirty="0">
                <a:solidFill>
                  <a:srgbClr val="0F243E"/>
                </a:solidFill>
                <a:latin typeface="Calibri"/>
                <a:cs typeface="Calibri"/>
              </a:rPr>
              <a:t>CONJUNTOS </a:t>
            </a:r>
            <a:r>
              <a:rPr b="1"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b="1" spc="-5" dirty="0">
                <a:solidFill>
                  <a:srgbClr val="0F243E"/>
                </a:solidFill>
                <a:latin typeface="Calibri"/>
                <a:cs typeface="Calibri"/>
              </a:rPr>
              <a:t>CONTINGENCIA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Cuando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el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porcentaje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incumplimiento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del </a:t>
            </a:r>
            <a:r>
              <a:rPr spc="-15" dirty="0">
                <a:solidFill>
                  <a:srgbClr val="0F243E"/>
                </a:solidFill>
                <a:latin typeface="Calibri"/>
                <a:cs typeface="Calibri"/>
              </a:rPr>
              <a:t>contratista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sea igual o menor al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3%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del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valor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total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del </a:t>
            </a:r>
            <a:r>
              <a:rPr spc="-20" dirty="0">
                <a:solidFill>
                  <a:srgbClr val="0F243E"/>
                </a:solidFill>
                <a:latin typeface="Calibri"/>
                <a:cs typeface="Calibri"/>
              </a:rPr>
              <a:t>contrato,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el supervisor o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interventor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deberá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0F243E"/>
                </a:solidFill>
                <a:latin typeface="Calibri"/>
                <a:cs typeface="Calibri"/>
              </a:rPr>
              <a:t>adoptar,</a:t>
            </a:r>
            <a:r>
              <a:rPr spc="-2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junto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con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F243E"/>
                </a:solidFill>
                <a:latin typeface="Calibri"/>
                <a:cs typeface="Calibri"/>
              </a:rPr>
              <a:t>contratista,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un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plan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de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contingencia, </a:t>
            </a:r>
            <a:r>
              <a:rPr spc="-39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dentro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los quince (15) días hábiles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siguientes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a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la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fecha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en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la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que se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alcance </a:t>
            </a:r>
            <a:r>
              <a:rPr spc="15" dirty="0">
                <a:solidFill>
                  <a:srgbClr val="0F243E"/>
                </a:solidFill>
                <a:latin typeface="Calibri"/>
                <a:cs typeface="Calibri"/>
              </a:rPr>
              <a:t>el </a:t>
            </a:r>
            <a:r>
              <a:rPr spc="2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porcentaje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anotado. El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plan de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contingencia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no puede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implicar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la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modificación </a:t>
            </a:r>
            <a:r>
              <a:rPr spc="15" dirty="0">
                <a:solidFill>
                  <a:srgbClr val="0F243E"/>
                </a:solidFill>
                <a:latin typeface="Calibri"/>
                <a:cs typeface="Calibri"/>
              </a:rPr>
              <a:t>el </a:t>
            </a:r>
            <a:r>
              <a:rPr spc="2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F243E"/>
                </a:solidFill>
                <a:latin typeface="Calibri"/>
                <a:cs typeface="Calibri"/>
              </a:rPr>
              <a:t>contrato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y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buscará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que el </a:t>
            </a:r>
            <a:r>
              <a:rPr spc="-15" dirty="0">
                <a:solidFill>
                  <a:srgbClr val="0F243E"/>
                </a:solidFill>
                <a:latin typeface="Calibri"/>
                <a:cs typeface="Calibri"/>
              </a:rPr>
              <a:t>contratista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se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ponga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al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día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en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el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cumplimiento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sus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obligaciones,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en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unos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plazos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determinados. De la aprobación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dicho plan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se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dejará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constancia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escrita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y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se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remitirá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informe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al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ordenador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del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F243E"/>
                </a:solidFill>
                <a:latin typeface="Calibri"/>
                <a:cs typeface="Calibri"/>
              </a:rPr>
              <a:t>gasto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y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al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F243E"/>
                </a:solidFill>
                <a:latin typeface="Calibri"/>
                <a:cs typeface="Calibri"/>
              </a:rPr>
              <a:t>asegurador.</a:t>
            </a:r>
            <a:r>
              <a:rPr spc="37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Una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vez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efectuado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seguimiento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correspondiente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al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plan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15"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pc="2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contingencia,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sin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que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se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superen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las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dificultades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presentadas,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supervisor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o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interventor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deberá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0F243E"/>
                </a:solidFill>
                <a:latin typeface="Calibri"/>
                <a:cs typeface="Calibri"/>
              </a:rPr>
              <a:t>solicitar,</a:t>
            </a:r>
            <a:r>
              <a:rPr spc="-2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dentro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los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ocho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(8)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días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hábiles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siguientes,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15" dirty="0">
                <a:solidFill>
                  <a:srgbClr val="0F243E"/>
                </a:solidFill>
                <a:latin typeface="Calibri"/>
                <a:cs typeface="Calibri"/>
              </a:rPr>
              <a:t>el </a:t>
            </a:r>
            <a:r>
              <a:rPr spc="2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F243E"/>
                </a:solidFill>
                <a:latin typeface="Calibri"/>
                <a:cs typeface="Calibri"/>
              </a:rPr>
              <a:t>trámite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 una actuación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administrativa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declaratoria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incumplimiento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total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o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parcial,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preliminar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o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definitivo,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F243E"/>
                </a:solidFill>
                <a:latin typeface="Calibri"/>
                <a:cs typeface="Calibri"/>
              </a:rPr>
              <a:t>contrato,</a:t>
            </a:r>
            <a:r>
              <a:rPr spc="-1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presentando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informe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correspondiente,</a:t>
            </a:r>
            <a:r>
              <a:rPr spc="2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en</a:t>
            </a:r>
            <a:r>
              <a:rPr spc="1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los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términos</a:t>
            </a:r>
            <a:r>
              <a:rPr spc="1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previstos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en</a:t>
            </a:r>
            <a:r>
              <a:rPr spc="1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presente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manual.</a:t>
            </a:r>
            <a:endParaRPr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0B51A63-9E7C-4836-B2A9-A425ECC32CA7}"/>
              </a:ext>
            </a:extLst>
          </p:cNvPr>
          <p:cNvSpPr txBox="1">
            <a:spLocks/>
          </p:cNvSpPr>
          <p:nvPr/>
        </p:nvSpPr>
        <p:spPr>
          <a:xfrm>
            <a:off x="2011781" y="620328"/>
            <a:ext cx="88392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411480" marR="5080" lvl="0" indent="-399415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DEBERES</a:t>
            </a:r>
            <a:r>
              <a:rPr kumimoji="0" lang="es-CO" sz="3200" b="1" i="0" u="none" strike="noStrike" kern="0" cap="none" spc="-3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FRENTE</a:t>
            </a:r>
            <a:r>
              <a:rPr kumimoji="0" lang="es-CO" sz="3200" b="1" i="0" u="none" strike="noStrike" kern="0" cap="none" spc="-17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AL </a:t>
            </a:r>
            <a:r>
              <a:rPr kumimoji="0" lang="es-CO" sz="32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INCUMPLIMIENTO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2515" y="1581911"/>
            <a:ext cx="8296656" cy="469696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11781" y="1635379"/>
            <a:ext cx="7957184" cy="4460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 algn="just">
              <a:spcBef>
                <a:spcPts val="100"/>
              </a:spcBef>
              <a:buChar char="•"/>
              <a:tabLst>
                <a:tab pos="2997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Elaborar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presentar dentro de los ocho (8) días hábiles siguientes, a los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hechos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constitutivos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incumplimiento,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informes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correspondientes,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junto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todos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soportes,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entidad</a:t>
            </a:r>
            <a:r>
              <a:rPr spc="4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promueva</a:t>
            </a:r>
            <a:r>
              <a:rPr spc="4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actuaciones administrativas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judiciales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que haya </a:t>
            </a:r>
            <a:r>
              <a:rPr spc="-20" dirty="0">
                <a:solidFill>
                  <a:srgbClr val="1E1C11"/>
                </a:solidFill>
                <a:latin typeface="Arial MT"/>
                <a:cs typeface="Arial MT"/>
              </a:rPr>
              <a:t>lugar.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Ajustar dichos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informes en el plazo máximo de cinco (5) días calendario, cuando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así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lo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exija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 Dirección</a:t>
            </a:r>
            <a:r>
              <a:rPr spc="-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Administrativa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 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Director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Regional.</a:t>
            </a:r>
            <a:endParaRPr>
              <a:latin typeface="Arial MT"/>
              <a:cs typeface="Arial MT"/>
            </a:endParaRPr>
          </a:p>
          <a:p>
            <a:pPr>
              <a:spcBef>
                <a:spcPts val="30"/>
              </a:spcBef>
              <a:buClr>
                <a:srgbClr val="1E1C11"/>
              </a:buClr>
              <a:buFont typeface="Arial MT"/>
              <a:buChar char="•"/>
            </a:pPr>
            <a:endParaRPr sz="1850">
              <a:latin typeface="Arial MT"/>
              <a:cs typeface="Arial MT"/>
            </a:endParaRPr>
          </a:p>
          <a:p>
            <a:pPr marL="299085" marR="5080" indent="-287020" algn="just">
              <a:spcBef>
                <a:spcPts val="5"/>
              </a:spcBef>
              <a:buChar char="•"/>
              <a:tabLst>
                <a:tab pos="2997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Acompañar 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trámite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las actuaciones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administrativas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sancionatorias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contractuales que se adelanten, rendir los informes, testimonios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practicar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pruebas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que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requieran,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conducentes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demostrar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estado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cumplimiento del contrato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 posibles perjuicios causados a la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entidad 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incumplimiento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vigilado.</a:t>
            </a:r>
            <a:endParaRPr>
              <a:latin typeface="Arial MT"/>
              <a:cs typeface="Arial MT"/>
            </a:endParaRPr>
          </a:p>
          <a:p>
            <a:pPr>
              <a:spcBef>
                <a:spcPts val="35"/>
              </a:spcBef>
              <a:buClr>
                <a:srgbClr val="1E1C11"/>
              </a:buClr>
              <a:buFont typeface="Arial MT"/>
              <a:buChar char="•"/>
            </a:pPr>
            <a:endParaRPr sz="1850">
              <a:latin typeface="Arial MT"/>
              <a:cs typeface="Arial MT"/>
            </a:endParaRPr>
          </a:p>
          <a:p>
            <a:pPr marL="299085" marR="5080" indent="-287020" algn="just">
              <a:buChar char="•"/>
              <a:tabLst>
                <a:tab pos="2997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Promover la declaración de los siniestros que se presenten en la ejecución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 contrato o postcontractuales, lo que incluye presentar los informes,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valoraciones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demás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pruebas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sustenten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actuación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la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entidad.</a:t>
            </a:r>
            <a:endParaRPr>
              <a:latin typeface="Arial MT"/>
              <a:cs typeface="Arial MT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C2EEA743-FFD1-457F-BC24-29A20C16213B}"/>
              </a:ext>
            </a:extLst>
          </p:cNvPr>
          <p:cNvSpPr txBox="1">
            <a:spLocks/>
          </p:cNvSpPr>
          <p:nvPr/>
        </p:nvSpPr>
        <p:spPr>
          <a:xfrm>
            <a:off x="2011781" y="620328"/>
            <a:ext cx="88392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411480" marR="5080" lvl="0" indent="-399415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DEBERES</a:t>
            </a:r>
            <a:r>
              <a:rPr kumimoji="0" lang="es-CO" sz="3200" b="1" i="0" u="none" strike="noStrike" kern="0" cap="none" spc="-3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FRENTE</a:t>
            </a:r>
            <a:r>
              <a:rPr kumimoji="0" lang="es-CO" sz="3200" b="1" i="0" u="none" strike="noStrike" kern="0" cap="none" spc="-17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AL </a:t>
            </a:r>
            <a:r>
              <a:rPr kumimoji="0" lang="es-CO" sz="32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INCUMPLIMIENTO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70148" y="1309116"/>
            <a:ext cx="4878070" cy="400050"/>
            <a:chOff x="1946148" y="1309116"/>
            <a:chExt cx="4878070" cy="400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6148" y="1309116"/>
              <a:ext cx="3027426" cy="4000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7908" y="1309116"/>
              <a:ext cx="544829" cy="4000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0224" y="1309116"/>
              <a:ext cx="1983485" cy="40005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47058" y="995249"/>
            <a:ext cx="4528820" cy="39179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6FC0"/>
                </a:solidFill>
              </a:rPr>
              <a:t>PROCEDIMIENTO</a:t>
            </a:r>
            <a:r>
              <a:rPr sz="2400" spc="-5" dirty="0">
                <a:solidFill>
                  <a:srgbClr val="006FC0"/>
                </a:solidFill>
              </a:rPr>
              <a:t> </a:t>
            </a:r>
            <a:r>
              <a:rPr sz="2400" dirty="0">
                <a:solidFill>
                  <a:srgbClr val="006FC0"/>
                </a:solidFill>
              </a:rPr>
              <a:t>–</a:t>
            </a:r>
            <a:r>
              <a:rPr sz="2400" spc="-100" dirty="0">
                <a:solidFill>
                  <a:srgbClr val="006FC0"/>
                </a:solidFill>
              </a:rPr>
              <a:t> </a:t>
            </a:r>
            <a:r>
              <a:rPr sz="2400" spc="-70" dirty="0">
                <a:solidFill>
                  <a:srgbClr val="006FC0"/>
                </a:solidFill>
              </a:rPr>
              <a:t>ART.</a:t>
            </a:r>
            <a:r>
              <a:rPr sz="2400" spc="-5" dirty="0">
                <a:solidFill>
                  <a:srgbClr val="006FC0"/>
                </a:solidFill>
              </a:rPr>
              <a:t> </a:t>
            </a:r>
            <a:r>
              <a:rPr sz="2400" dirty="0">
                <a:solidFill>
                  <a:srgbClr val="006FC0"/>
                </a:solidFill>
              </a:rPr>
              <a:t>86</a:t>
            </a:r>
            <a:r>
              <a:rPr sz="2400" spc="-20" dirty="0">
                <a:solidFill>
                  <a:srgbClr val="006FC0"/>
                </a:solidFill>
              </a:rPr>
              <a:t> </a:t>
            </a:r>
            <a:r>
              <a:rPr sz="2400" dirty="0">
                <a:solidFill>
                  <a:srgbClr val="006FC0"/>
                </a:solidFill>
              </a:rPr>
              <a:t>EA</a:t>
            </a:r>
            <a:endParaRPr sz="2400"/>
          </a:p>
        </p:txBody>
      </p:sp>
      <p:grpSp>
        <p:nvGrpSpPr>
          <p:cNvPr id="7" name="object 7"/>
          <p:cNvGrpSpPr/>
          <p:nvPr/>
        </p:nvGrpSpPr>
        <p:grpSpPr>
          <a:xfrm>
            <a:off x="1997964" y="1898904"/>
            <a:ext cx="2459355" cy="1892300"/>
            <a:chOff x="473963" y="1898904"/>
            <a:chExt cx="2459355" cy="18923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9451" y="2217420"/>
              <a:ext cx="212597" cy="15735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3963" y="1898904"/>
              <a:ext cx="2458974" cy="133121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137969" y="2201671"/>
            <a:ext cx="2124075" cy="648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ts val="1675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CI</a:t>
            </a:r>
            <a:r>
              <a:rPr sz="1500" b="1" spc="-1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00" b="1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ts val="1555"/>
              </a:lnSpc>
            </a:pP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5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CONTRATISTA</a:t>
            </a:r>
            <a:r>
              <a:rPr sz="15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endParaRPr sz="1500">
              <a:latin typeface="Arial"/>
              <a:cs typeface="Arial"/>
            </a:endParaRPr>
          </a:p>
          <a:p>
            <a:pPr marR="394335" algn="ctr">
              <a:lnSpc>
                <a:spcPts val="1680"/>
              </a:lnSpc>
            </a:pP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GARANTE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008632" y="3456432"/>
            <a:ext cx="2376805" cy="1892300"/>
            <a:chOff x="484631" y="3456432"/>
            <a:chExt cx="2376805" cy="189230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9451" y="3774948"/>
              <a:ext cx="212597" cy="15735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4631" y="3456432"/>
              <a:ext cx="2376678" cy="133121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433624" y="3660776"/>
            <a:ext cx="1529080" cy="84581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-1270" algn="ctr">
              <a:lnSpc>
                <a:spcPct val="86200"/>
              </a:lnSpc>
              <a:spcBef>
                <a:spcPts val="345"/>
              </a:spcBef>
            </a:pP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DESARROLLO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AUDIENCIA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1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EXPOSICÍÓN</a:t>
            </a:r>
            <a:r>
              <a:rPr sz="15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00" b="1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HECHOS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008631" y="5013973"/>
            <a:ext cx="3448050" cy="1331595"/>
            <a:chOff x="484631" y="5013972"/>
            <a:chExt cx="3448050" cy="133159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6987" y="5233415"/>
              <a:ext cx="2885693" cy="21259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4631" y="5013972"/>
              <a:ext cx="2376678" cy="133121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249221" y="5119497"/>
            <a:ext cx="1899285" cy="104266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ctr">
              <a:lnSpc>
                <a:spcPct val="86200"/>
              </a:lnSpc>
              <a:spcBef>
                <a:spcPts val="345"/>
              </a:spcBef>
            </a:pP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CONCEDER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USO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00" b="1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PALABRA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AUDIENCIA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CONTRATISTA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GARANTE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985004" y="3774947"/>
            <a:ext cx="2209165" cy="2570480"/>
            <a:chOff x="3461003" y="3774947"/>
            <a:chExt cx="2209165" cy="2570480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17619" y="3774947"/>
              <a:ext cx="212598" cy="157353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61003" y="5013972"/>
              <a:ext cx="2209038" cy="133121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134736" y="5119497"/>
            <a:ext cx="1877060" cy="104266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065" marR="5080" indent="-12065" algn="ctr">
              <a:lnSpc>
                <a:spcPct val="86200"/>
              </a:lnSpc>
              <a:spcBef>
                <a:spcPts val="345"/>
              </a:spcBef>
            </a:pP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EXPEDIR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RESOLUCIÓN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MOTIVIDA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15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DECIDIR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FORMA </a:t>
            </a:r>
            <a:r>
              <a:rPr sz="1500" b="1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MOTIVADA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985004" y="2217420"/>
            <a:ext cx="2162175" cy="2570480"/>
            <a:chOff x="3461003" y="2217420"/>
            <a:chExt cx="2162175" cy="2570480"/>
          </a:xfrm>
        </p:grpSpPr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17619" y="2217420"/>
              <a:ext cx="212598" cy="157352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61003" y="3456432"/>
              <a:ext cx="2161794" cy="1331214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377053" y="3759200"/>
            <a:ext cx="1389380" cy="64897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7145" marR="5080" indent="-5080" algn="just">
              <a:lnSpc>
                <a:spcPct val="86300"/>
              </a:lnSpc>
              <a:spcBef>
                <a:spcPts val="345"/>
              </a:spcBef>
            </a:pP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NOTIFICAR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500" b="1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AUDIENCIA</a:t>
            </a:r>
            <a:r>
              <a:rPr sz="15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00" b="1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RESOLUCIÓN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985003" y="1898905"/>
            <a:ext cx="3369310" cy="1331595"/>
            <a:chOff x="3461003" y="1898904"/>
            <a:chExt cx="3369310" cy="1331595"/>
          </a:xfrm>
        </p:grpSpPr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16679" y="2119884"/>
              <a:ext cx="2913126" cy="21259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61003" y="1898904"/>
              <a:ext cx="2169414" cy="1331214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171313" y="2300479"/>
            <a:ext cx="1790700" cy="45653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40335" marR="5080" indent="-128270">
              <a:lnSpc>
                <a:spcPts val="1550"/>
              </a:lnSpc>
              <a:spcBef>
                <a:spcPts val="360"/>
              </a:spcBef>
            </a:pP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DEFINIR</a:t>
            </a:r>
            <a:r>
              <a:rPr sz="15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RECURSO </a:t>
            </a:r>
            <a:r>
              <a:rPr sz="1500" b="1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REPOSICIÓN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746491" y="1898904"/>
            <a:ext cx="2434590" cy="1331214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7945374" y="2201671"/>
            <a:ext cx="2040889" cy="64897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065" marR="5080" algn="ctr">
              <a:lnSpc>
                <a:spcPct val="86400"/>
              </a:lnSpc>
              <a:spcBef>
                <a:spcPts val="345"/>
              </a:spcBef>
            </a:pP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NOTIFICAR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 RESOLUCIÓN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RESUELVE</a:t>
            </a:r>
            <a:r>
              <a:rPr sz="15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RECURSO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3451" y="876918"/>
            <a:ext cx="1863725" cy="5052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kern="0" dirty="0">
                <a:solidFill>
                  <a:srgbClr val="00AFEF"/>
                </a:solidFill>
                <a:latin typeface="Arial"/>
                <a:cs typeface="Arial"/>
              </a:rPr>
              <a:t>MULTAS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95538" y="1601941"/>
            <a:ext cx="3881754" cy="2171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12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Consejo</a:t>
            </a:r>
            <a:r>
              <a:rPr sz="1100" spc="-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de Estado,</a:t>
            </a:r>
            <a:r>
              <a:rPr sz="1100" spc="-3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Sección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 Tercera,</a:t>
            </a:r>
            <a:r>
              <a:rPr sz="11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Subsección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C,</a:t>
            </a:r>
            <a:endParaRPr sz="1100" dirty="0">
              <a:latin typeface="Arial MT"/>
              <a:cs typeface="Arial MT"/>
            </a:endParaRPr>
          </a:p>
          <a:p>
            <a:pPr marL="12700" marR="246379">
              <a:lnSpc>
                <a:spcPct val="70000"/>
              </a:lnSpc>
              <a:spcBef>
                <a:spcPts val="195"/>
              </a:spcBef>
            </a:pP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sentencia del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10 de septiembre de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2014, Exp.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28875,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C.P. </a:t>
            </a:r>
            <a:r>
              <a:rPr sz="1100" spc="-29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Jaime</a:t>
            </a:r>
            <a:r>
              <a:rPr sz="11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Orlando</a:t>
            </a:r>
            <a:r>
              <a:rPr sz="1100" spc="-3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Santofimio</a:t>
            </a:r>
            <a:r>
              <a:rPr sz="1100" spc="-3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Gamboa.</a:t>
            </a:r>
            <a:endParaRPr sz="1100" dirty="0">
              <a:latin typeface="Arial MT"/>
              <a:cs typeface="Arial MT"/>
            </a:endParaRPr>
          </a:p>
          <a:p>
            <a:pPr marL="121920">
              <a:lnSpc>
                <a:spcPts val="2330"/>
              </a:lnSpc>
              <a:tabLst>
                <a:tab pos="751205" algn="l"/>
                <a:tab pos="1821814" algn="l"/>
                <a:tab pos="2798445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“se	define	</a:t>
            </a:r>
            <a:r>
              <a:rPr sz="2600" i="1" spc="-5" dirty="0">
                <a:solidFill>
                  <a:srgbClr val="1E1C11"/>
                </a:solidFill>
                <a:latin typeface="Arial"/>
                <a:cs typeface="Arial"/>
              </a:rPr>
              <a:t>como	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aquella</a:t>
            </a:r>
            <a:endParaRPr sz="2600" dirty="0">
              <a:latin typeface="Arial"/>
              <a:cs typeface="Arial"/>
            </a:endParaRPr>
          </a:p>
          <a:p>
            <a:pPr marL="121920">
              <a:lnSpc>
                <a:spcPts val="2185"/>
              </a:lnSpc>
              <a:tabLst>
                <a:tab pos="1414780" algn="l"/>
                <a:tab pos="3091180" algn="l"/>
                <a:tab pos="3611245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600" i="1" spc="-10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ci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ó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n	</a:t>
            </a:r>
            <a:r>
              <a:rPr sz="2600" i="1" spc="-10" dirty="0">
                <a:solidFill>
                  <a:srgbClr val="1E1C11"/>
                </a:solidFill>
                <a:latin typeface="Arial"/>
                <a:cs typeface="Arial"/>
              </a:rPr>
              <a:t>p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2600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ria	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	</a:t>
            </a:r>
            <a:r>
              <a:rPr sz="2600"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endParaRPr sz="2600" dirty="0">
              <a:latin typeface="Arial"/>
              <a:cs typeface="Arial"/>
            </a:endParaRPr>
          </a:p>
          <a:p>
            <a:pPr marL="121920">
              <a:lnSpc>
                <a:spcPts val="2185"/>
              </a:lnSpc>
              <a:tabLst>
                <a:tab pos="879475" algn="l"/>
                <a:tab pos="1949450" algn="l"/>
                <a:tab pos="2927985" algn="l"/>
                <a:tab pos="3611245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al	p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ede	h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r	</a:t>
            </a:r>
            <a:r>
              <a:rPr sz="2600" i="1" spc="-10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so	</a:t>
            </a:r>
            <a:r>
              <a:rPr sz="2600"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endParaRPr sz="2600" dirty="0">
              <a:latin typeface="Arial"/>
              <a:cs typeface="Arial"/>
            </a:endParaRPr>
          </a:p>
          <a:p>
            <a:pPr marL="121920">
              <a:lnSpc>
                <a:spcPts val="2185"/>
              </a:lnSpc>
              <a:tabLst>
                <a:tab pos="2519680" algn="l"/>
                <a:tab pos="3333750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sz="2600" i="1" spc="-25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inistra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ión	</a:t>
            </a:r>
            <a:r>
              <a:rPr sz="2600" i="1" spc="-5" dirty="0">
                <a:solidFill>
                  <a:srgbClr val="1E1C11"/>
                </a:solidFill>
                <a:latin typeface="Arial"/>
                <a:cs typeface="Arial"/>
              </a:rPr>
              <a:t>(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…)	c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endParaRPr sz="2600" dirty="0">
              <a:latin typeface="Arial"/>
              <a:cs typeface="Arial"/>
            </a:endParaRPr>
          </a:p>
          <a:p>
            <a:pPr marL="121920" marR="5080">
              <a:lnSpc>
                <a:spcPct val="70100"/>
              </a:lnSpc>
              <a:spcBef>
                <a:spcPts val="465"/>
              </a:spcBef>
              <a:tabLst>
                <a:tab pos="524510" algn="l"/>
                <a:tab pos="1572895" algn="l"/>
                <a:tab pos="2086610" algn="l"/>
                <a:tab pos="3684270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el	objeto	de	co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st</a:t>
            </a:r>
            <a:r>
              <a:rPr sz="2600" i="1" spc="-20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eñir	o  </a:t>
            </a:r>
            <a:r>
              <a:rPr sz="2600" i="1" spc="-5" dirty="0">
                <a:solidFill>
                  <a:srgbClr val="1E1C11"/>
                </a:solidFill>
                <a:latin typeface="Arial"/>
                <a:cs typeface="Arial"/>
              </a:rPr>
              <a:t>apremiar</a:t>
            </a:r>
            <a:r>
              <a:rPr sz="2600" i="1" spc="3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al</a:t>
            </a:r>
            <a:r>
              <a:rPr sz="2600" i="1" spc="3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contratista</a:t>
            </a:r>
            <a:r>
              <a:rPr sz="2600" i="1" spc="3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al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50465" y="4008883"/>
            <a:ext cx="286385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96795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b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lig</a:t>
            </a:r>
            <a:r>
              <a:rPr sz="2600" i="1" spc="-10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ci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600" i="1" spc="-10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,	una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0466" y="4286251"/>
            <a:ext cx="305371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984885" algn="l"/>
                <a:tab pos="1791335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vez	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	v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ri</a:t>
            </a:r>
            <a:r>
              <a:rPr sz="2600" i="1" spc="-15" dirty="0">
                <a:solidFill>
                  <a:srgbClr val="1E1C11"/>
                </a:solidFill>
                <a:latin typeface="Arial"/>
                <a:cs typeface="Arial"/>
              </a:rPr>
              <a:t>f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ique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50466" y="4563314"/>
            <a:ext cx="197294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ac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600" i="1" spc="-1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ci</a:t>
            </a:r>
            <a:r>
              <a:rPr sz="2600" i="1" spc="-25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iento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50466" y="3731514"/>
            <a:ext cx="3772535" cy="1271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ts val="2650"/>
              </a:lnSpc>
              <a:spcBef>
                <a:spcPts val="100"/>
              </a:spcBef>
              <a:tabLst>
                <a:tab pos="2403475" algn="l"/>
                <a:tab pos="3229610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2600" i="1" spc="-25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pli</a:t>
            </a:r>
            <a:r>
              <a:rPr sz="2600" i="1" spc="-25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2600" i="1" spc="10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nto	de	s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endParaRPr sz="2600">
              <a:latin typeface="Arial"/>
              <a:cs typeface="Arial"/>
            </a:endParaRPr>
          </a:p>
          <a:p>
            <a:pPr marR="6350" algn="r">
              <a:lnSpc>
                <a:spcPts val="2185"/>
              </a:lnSpc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que</a:t>
            </a:r>
            <a:endParaRPr sz="2600">
              <a:latin typeface="Arial"/>
              <a:cs typeface="Arial"/>
            </a:endParaRPr>
          </a:p>
          <a:p>
            <a:pPr marL="3390265" marR="5080" indent="109220" algn="r">
              <a:lnSpc>
                <a:spcPct val="70000"/>
              </a:lnSpc>
              <a:spcBef>
                <a:spcPts val="470"/>
              </a:spcBef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el  de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50466" y="4841241"/>
            <a:ext cx="239331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600" i="1" spc="-5" dirty="0">
                <a:solidFill>
                  <a:srgbClr val="1E1C11"/>
                </a:solidFill>
                <a:latin typeface="Arial"/>
                <a:cs typeface="Arial"/>
              </a:rPr>
              <a:t>incumplimientos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50465" y="5118608"/>
            <a:ext cx="3771900" cy="69977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1040"/>
              </a:spcBef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parciales</a:t>
            </a:r>
            <a:r>
              <a:rPr sz="2600" i="1" spc="2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en</a:t>
            </a:r>
            <a:r>
              <a:rPr sz="2600" i="1" spc="2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vigencia</a:t>
            </a:r>
            <a:r>
              <a:rPr sz="2600" i="1" spc="3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del </a:t>
            </a:r>
            <a:r>
              <a:rPr sz="2600" i="1" spc="-70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plazo</a:t>
            </a:r>
            <a:r>
              <a:rPr sz="2600" i="1" spc="-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contractual”.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200" y="1674877"/>
            <a:ext cx="4038600" cy="452622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8807" y="1377138"/>
            <a:ext cx="1863725" cy="5746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404040"/>
                </a:solidFill>
              </a:rPr>
              <a:t>MU</a:t>
            </a:r>
            <a:r>
              <a:rPr sz="3600" spc="-270" dirty="0">
                <a:solidFill>
                  <a:srgbClr val="404040"/>
                </a:solidFill>
              </a:rPr>
              <a:t>L</a:t>
            </a:r>
            <a:r>
              <a:rPr sz="3600" spc="-275" dirty="0">
                <a:solidFill>
                  <a:srgbClr val="404040"/>
                </a:solidFill>
              </a:rPr>
              <a:t>T</a:t>
            </a:r>
            <a:r>
              <a:rPr sz="3600" dirty="0">
                <a:solidFill>
                  <a:srgbClr val="404040"/>
                </a:solidFill>
              </a:rPr>
              <a:t>AS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2209801"/>
            <a:ext cx="4038600" cy="37627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75375" y="1427733"/>
            <a:ext cx="3882390" cy="728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12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Consejo</a:t>
            </a:r>
            <a:r>
              <a:rPr sz="1100" spc="27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100" spc="27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Estado.</a:t>
            </a:r>
            <a:r>
              <a:rPr sz="1100" spc="27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Sección</a:t>
            </a:r>
            <a:r>
              <a:rPr sz="1100" spc="27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Tercera.</a:t>
            </a:r>
            <a:r>
              <a:rPr sz="1100" spc="27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Sentencia</a:t>
            </a:r>
            <a:r>
              <a:rPr sz="1100" spc="27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del</a:t>
            </a:r>
            <a:r>
              <a:rPr sz="1100" spc="27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13</a:t>
            </a:r>
            <a:r>
              <a:rPr sz="1100" spc="2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endParaRPr sz="1100">
              <a:latin typeface="Arial MT"/>
              <a:cs typeface="Arial MT"/>
            </a:endParaRPr>
          </a:p>
          <a:p>
            <a:pPr marL="12700" marR="5080">
              <a:lnSpc>
                <a:spcPct val="70000"/>
              </a:lnSpc>
              <a:spcBef>
                <a:spcPts val="195"/>
              </a:spcBef>
            </a:pP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noviembre</a:t>
            </a:r>
            <a:r>
              <a:rPr sz="1100" spc="25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100" spc="2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2008,</a:t>
            </a:r>
            <a:r>
              <a:rPr sz="1100" spc="2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expediente</a:t>
            </a:r>
            <a:r>
              <a:rPr sz="1100" spc="27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17009,</a:t>
            </a:r>
            <a:r>
              <a:rPr sz="1100" spc="2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Consejero</a:t>
            </a:r>
            <a:r>
              <a:rPr sz="1100" spc="2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Ponente </a:t>
            </a:r>
            <a:r>
              <a:rPr sz="1100" spc="-2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Dr.</a:t>
            </a:r>
            <a:r>
              <a:rPr sz="1100" spc="-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Enrique</a:t>
            </a:r>
            <a:r>
              <a:rPr sz="11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Gil</a:t>
            </a:r>
            <a:r>
              <a:rPr sz="11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Botero.</a:t>
            </a:r>
            <a:endParaRPr sz="1100">
              <a:latin typeface="Arial MT"/>
              <a:cs typeface="Arial MT"/>
            </a:endParaRPr>
          </a:p>
          <a:p>
            <a:pPr marL="122555">
              <a:lnSpc>
                <a:spcPts val="2370"/>
              </a:lnSpc>
            </a:pPr>
            <a:r>
              <a:rPr sz="2200" i="1" spc="-30" dirty="0">
                <a:solidFill>
                  <a:srgbClr val="1E1C11"/>
                </a:solidFill>
                <a:latin typeface="Arial"/>
                <a:cs typeface="Arial"/>
              </a:rPr>
              <a:t>“También</a:t>
            </a:r>
            <a:r>
              <a:rPr sz="2200" i="1" spc="34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5" dirty="0">
                <a:solidFill>
                  <a:srgbClr val="1E1C11"/>
                </a:solidFill>
                <a:latin typeface="Arial"/>
                <a:cs typeface="Arial"/>
              </a:rPr>
              <a:t>es</a:t>
            </a:r>
            <a:r>
              <a:rPr sz="2200" i="1" spc="33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relevante</a:t>
            </a:r>
            <a:r>
              <a:rPr sz="2200" i="1" spc="3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acotar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80655" y="2031237"/>
            <a:ext cx="17722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516890" algn="l"/>
              </a:tabLst>
            </a:pP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se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encuentra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05621" y="2265629"/>
            <a:ext cx="16497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1419225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para	el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85357" y="2031237"/>
            <a:ext cx="1811020" cy="8299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45"/>
              </a:lnSpc>
              <a:spcBef>
                <a:spcPts val="95"/>
              </a:spcBef>
              <a:tabLst>
                <a:tab pos="687705" algn="l"/>
                <a:tab pos="1115695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que	la	multa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</a:pP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concebida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245"/>
              </a:lnSpc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acaecimiento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19309" y="2501011"/>
            <a:ext cx="3365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85357" y="2735707"/>
            <a:ext cx="3771900" cy="30174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45"/>
              </a:lnSpc>
              <a:spcBef>
                <a:spcPts val="95"/>
              </a:spcBef>
              <a:tabLst>
                <a:tab pos="2221230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circunstancias	constitutivas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478790" algn="l"/>
                <a:tab pos="2638425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	incumplimientos	parciales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400685" algn="l"/>
                <a:tab pos="1924050" algn="l"/>
                <a:tab pos="2390140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y	atribuibles	al	contratista,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692150" algn="l"/>
                <a:tab pos="1263650" algn="l"/>
                <a:tab pos="1865630" algn="l"/>
                <a:tab pos="2359660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toda	vez	que	las	situaciones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647700" algn="l"/>
                <a:tab pos="1924050" algn="l"/>
                <a:tab pos="2559050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que	a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200" i="1" spc="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2200" i="1" spc="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en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una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in</a:t>
            </a:r>
            <a:r>
              <a:rPr sz="2200" i="1" spc="5" dirty="0">
                <a:solidFill>
                  <a:srgbClr val="1E1C11"/>
                </a:solidFill>
                <a:latin typeface="Arial"/>
                <a:cs typeface="Arial"/>
              </a:rPr>
              <a:t>fr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2200" i="1" spc="-15" dirty="0">
                <a:solidFill>
                  <a:srgbClr val="1E1C11"/>
                </a:solidFill>
                <a:latin typeface="Arial"/>
                <a:cs typeface="Arial"/>
              </a:rPr>
              <a:t>ó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944880" algn="l"/>
                <a:tab pos="1333500" algn="l"/>
                <a:tab pos="1924050" algn="l"/>
                <a:tab pos="3385185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grave	a	los	mandat</a:t>
            </a:r>
            <a:r>
              <a:rPr sz="2200" i="1" spc="10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1198245" algn="l"/>
                <a:tab pos="2306320" algn="l"/>
                <a:tab pos="2980055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ne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g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io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juríd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co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que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ponga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548640" algn="l"/>
                <a:tab pos="1536065" algn="l"/>
                <a:tab pos="1979930" algn="l"/>
                <a:tab pos="3385185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en	ri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g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eje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uci</a:t>
            </a:r>
            <a:r>
              <a:rPr sz="2200" i="1" spc="-15" dirty="0">
                <a:solidFill>
                  <a:srgbClr val="1E1C11"/>
                </a:solidFill>
                <a:latin typeface="Arial"/>
                <a:cs typeface="Arial"/>
              </a:rPr>
              <a:t>ó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923925" algn="l"/>
                <a:tab pos="2443480" algn="l"/>
                <a:tab pos="2733040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objeto	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contractual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y	conlleve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311150" algn="l"/>
                <a:tab pos="749935" algn="l"/>
                <a:tab pos="1918970" algn="l"/>
                <a:tab pos="2777490" algn="l"/>
                <a:tab pos="3540760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a	su	pará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sz="2200" i="1" spc="-15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darán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15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ugar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al</a:t>
            </a:r>
            <a:endParaRPr sz="2200">
              <a:latin typeface="Arial"/>
              <a:cs typeface="Arial"/>
            </a:endParaRPr>
          </a:p>
          <a:p>
            <a:pPr marL="12700" marR="6985">
              <a:lnSpc>
                <a:spcPct val="70000"/>
              </a:lnSpc>
              <a:spcBef>
                <a:spcPts val="395"/>
              </a:spcBef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ejercicio</a:t>
            </a:r>
            <a:r>
              <a:rPr sz="2200" i="1" spc="2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200" i="1" spc="2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una</a:t>
            </a:r>
            <a:r>
              <a:rPr sz="2200" i="1" spc="2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sanción</a:t>
            </a:r>
            <a:r>
              <a:rPr sz="2200" i="1" spc="2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10" dirty="0">
                <a:solidFill>
                  <a:srgbClr val="1E1C11"/>
                </a:solidFill>
                <a:latin typeface="Arial"/>
                <a:cs typeface="Arial"/>
              </a:rPr>
              <a:t>más </a:t>
            </a:r>
            <a:r>
              <a:rPr sz="2200" i="1" spc="-5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severa.”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25885" y="2577204"/>
            <a:ext cx="461665" cy="16592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640"/>
              </a:lnSpc>
            </a:pPr>
            <a:r>
              <a:rPr sz="3200" b="1" dirty="0">
                <a:solidFill>
                  <a:srgbClr val="404040"/>
                </a:solidFill>
                <a:latin typeface="Arial"/>
                <a:cs typeface="Arial"/>
              </a:rPr>
              <a:t>MU</a:t>
            </a:r>
            <a:r>
              <a:rPr sz="3200" b="1" spc="-245" dirty="0">
                <a:solidFill>
                  <a:srgbClr val="404040"/>
                </a:solidFill>
                <a:latin typeface="Arial"/>
                <a:cs typeface="Arial"/>
              </a:rPr>
              <a:t>LT</a:t>
            </a:r>
            <a:r>
              <a:rPr sz="3200" b="1" dirty="0">
                <a:solidFill>
                  <a:srgbClr val="404040"/>
                </a:solidFill>
                <a:latin typeface="Arial"/>
                <a:cs typeface="Arial"/>
              </a:rPr>
              <a:t>AS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088" y="1659635"/>
            <a:ext cx="3816858" cy="35989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30747" y="1344930"/>
            <a:ext cx="3442335" cy="94869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6350" algn="just">
              <a:lnSpc>
                <a:spcPts val="1190"/>
              </a:lnSpc>
              <a:spcBef>
                <a:spcPts val="250"/>
              </a:spcBef>
            </a:pP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Consejo de Estado, Sección Tercera,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Subsección </a:t>
            </a:r>
            <a:r>
              <a:rPr sz="1100" spc="-20" dirty="0">
                <a:solidFill>
                  <a:srgbClr val="FF0000"/>
                </a:solidFill>
                <a:latin typeface="Arial MT"/>
                <a:cs typeface="Arial MT"/>
              </a:rPr>
              <a:t>C, </a:t>
            </a:r>
            <a:r>
              <a:rPr sz="1100" spc="-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sentencia</a:t>
            </a:r>
            <a:r>
              <a:rPr sz="11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del</a:t>
            </a:r>
            <a:r>
              <a:rPr sz="11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10</a:t>
            </a:r>
            <a:r>
              <a:rPr sz="11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100" spc="11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septiembre</a:t>
            </a:r>
            <a:r>
              <a:rPr sz="11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100" spc="11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2014,</a:t>
            </a:r>
            <a:r>
              <a:rPr sz="1100" spc="13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exp.</a:t>
            </a:r>
            <a:r>
              <a:rPr sz="1100" spc="1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28875,</a:t>
            </a:r>
            <a:endParaRPr sz="1100">
              <a:latin typeface="Arial MT"/>
              <a:cs typeface="Arial MT"/>
            </a:endParaRPr>
          </a:p>
          <a:p>
            <a:pPr marL="12700" algn="just">
              <a:lnSpc>
                <a:spcPts val="1105"/>
              </a:lnSpc>
            </a:pP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C.P.</a:t>
            </a:r>
            <a:r>
              <a:rPr sz="1100" spc="59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Jaime</a:t>
            </a:r>
            <a:r>
              <a:rPr sz="1100" spc="59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Orlando</a:t>
            </a:r>
            <a:r>
              <a:rPr sz="1100" spc="58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Santofimio</a:t>
            </a:r>
            <a:r>
              <a:rPr sz="1100" spc="60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Gamboa,</a:t>
            </a:r>
            <a:r>
              <a:rPr sz="1100" spc="6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postura</a:t>
            </a:r>
            <a:endParaRPr sz="1100">
              <a:latin typeface="Arial MT"/>
              <a:cs typeface="Arial MT"/>
            </a:endParaRPr>
          </a:p>
          <a:p>
            <a:pPr marL="12700" marR="5080" algn="just">
              <a:lnSpc>
                <a:spcPts val="1190"/>
              </a:lnSpc>
              <a:spcBef>
                <a:spcPts val="85"/>
              </a:spcBef>
            </a:pP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reiterada por el Consejo de Estado, Sección Tercera,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 Subsección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B, sentencia del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2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 noviembre de 2016,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exp.</a:t>
            </a:r>
            <a:r>
              <a:rPr sz="11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36396,</a:t>
            </a:r>
            <a:r>
              <a:rPr sz="1100" spc="-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C.P.</a:t>
            </a:r>
            <a:r>
              <a:rPr sz="1100" spc="-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Ramiro</a:t>
            </a:r>
            <a:r>
              <a:rPr sz="11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Pazos</a:t>
            </a:r>
            <a:r>
              <a:rPr sz="1100" spc="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Guerrero.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0747" y="2309876"/>
            <a:ext cx="3442335" cy="280035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40"/>
              </a:spcBef>
              <a:tabLst>
                <a:tab pos="1457325" algn="l"/>
                <a:tab pos="3228340" algn="l"/>
              </a:tabLst>
            </a:pP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“p</a:t>
            </a:r>
            <a:r>
              <a:rPr sz="2000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ra	de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sz="2000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rar	el  incumplimiento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parcial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del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contrato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e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imponer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multas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como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una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medida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coercitiva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para</a:t>
            </a:r>
            <a:r>
              <a:rPr sz="2000" i="1" spc="52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constreñir</a:t>
            </a:r>
            <a:r>
              <a:rPr sz="2000" i="1" spc="53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al</a:t>
            </a:r>
            <a:r>
              <a:rPr sz="2000" i="1" spc="5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contratista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al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cumplimiento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sus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obligaciones,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siempre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y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cuando no hubiera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vencido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el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plazo de ejecución del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objeto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contractual”.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93748" y="5435695"/>
            <a:ext cx="7581265" cy="62674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347345" algn="ctr">
              <a:spcBef>
                <a:spcPts val="215"/>
              </a:spcBef>
            </a:pPr>
            <a:r>
              <a:rPr b="1" spc="-5" dirty="0">
                <a:solidFill>
                  <a:srgbClr val="1E1C11"/>
                </a:solidFill>
                <a:latin typeface="Calibri"/>
                <a:cs typeface="Calibri"/>
              </a:rPr>
              <a:t>PROHIBIDO</a:t>
            </a:r>
            <a:r>
              <a:rPr b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b="1" spc="-40" dirty="0">
                <a:solidFill>
                  <a:srgbClr val="1E1C11"/>
                </a:solidFill>
                <a:latin typeface="Calibri"/>
                <a:cs typeface="Calibri"/>
              </a:rPr>
              <a:t>PAGO</a:t>
            </a:r>
            <a:r>
              <a:rPr b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1E1C11"/>
                </a:solidFill>
                <a:latin typeface="Calibri"/>
                <a:cs typeface="Calibri"/>
              </a:rPr>
              <a:t>EN</a:t>
            </a:r>
            <a:r>
              <a:rPr b="1" spc="-10" dirty="0">
                <a:solidFill>
                  <a:srgbClr val="1E1C11"/>
                </a:solidFill>
                <a:latin typeface="Calibri"/>
                <a:cs typeface="Calibri"/>
              </a:rPr>
              <a:t> ESPECIE</a:t>
            </a:r>
            <a:r>
              <a:rPr spc="-10" dirty="0">
                <a:solidFill>
                  <a:srgbClr val="1E1C11"/>
                </a:solidFill>
                <a:latin typeface="Calibri"/>
                <a:cs typeface="Calibri"/>
              </a:rPr>
              <a:t>.</a:t>
            </a:r>
            <a:endParaRPr>
              <a:latin typeface="Calibri"/>
              <a:cs typeface="Calibri"/>
            </a:endParaRPr>
          </a:p>
          <a:p>
            <a:pPr marL="12700">
              <a:spcBef>
                <a:spcPts val="55"/>
              </a:spcBef>
            </a:pPr>
            <a:r>
              <a:rPr sz="1000" b="1" spc="-10" dirty="0">
                <a:solidFill>
                  <a:srgbClr val="FF0000"/>
                </a:solidFill>
                <a:latin typeface="Calibri"/>
                <a:cs typeface="Calibri"/>
              </a:rPr>
              <a:t>CONSEJO</a:t>
            </a:r>
            <a:r>
              <a:rPr sz="10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sz="10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Calibri"/>
                <a:cs typeface="Calibri"/>
              </a:rPr>
              <a:t>ESTADO.</a:t>
            </a:r>
            <a:r>
              <a:rPr sz="10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SALA</a:t>
            </a:r>
            <a:r>
              <a:rPr sz="10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DE CONSULTA</a:t>
            </a:r>
            <a:r>
              <a:rPr sz="10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10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Calibri"/>
                <a:cs typeface="Calibri"/>
              </a:rPr>
              <a:t>SERVICIO</a:t>
            </a:r>
            <a:r>
              <a:rPr sz="10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CIVIL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r>
              <a:rPr sz="1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Consejero</a:t>
            </a:r>
            <a:r>
              <a:rPr sz="10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ponente:</a:t>
            </a:r>
            <a:r>
              <a:rPr sz="10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WILLIAM</a:t>
            </a:r>
            <a:r>
              <a:rPr sz="10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ZAMBRANO</a:t>
            </a:r>
            <a:r>
              <a:rPr sz="10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Calibri"/>
                <a:cs typeface="Calibri"/>
              </a:rPr>
              <a:t>CETINA.</a:t>
            </a:r>
            <a:r>
              <a:rPr sz="10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Bogotá </a:t>
            </a:r>
            <a:r>
              <a:rPr sz="1000" b="1" spc="-10" dirty="0">
                <a:solidFill>
                  <a:srgbClr val="FF0000"/>
                </a:solidFill>
                <a:latin typeface="Calibri"/>
                <a:cs typeface="Calibri"/>
              </a:rPr>
              <a:t>D.C.,</a:t>
            </a:r>
            <a:r>
              <a:rPr sz="10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veintinueve</a:t>
            </a:r>
            <a:r>
              <a:rPr sz="10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(29)</a:t>
            </a:r>
            <a:r>
              <a:rPr sz="10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endParaRPr sz="1000">
              <a:latin typeface="Calibri"/>
              <a:cs typeface="Calibri"/>
            </a:endParaRPr>
          </a:p>
          <a:p>
            <a:pPr marL="12700"/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noviembre</a:t>
            </a:r>
            <a:r>
              <a:rPr sz="10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de dos mil</a:t>
            </a:r>
            <a:r>
              <a:rPr sz="10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diez</a:t>
            </a:r>
            <a:r>
              <a:rPr sz="10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(2010).</a:t>
            </a:r>
            <a:r>
              <a:rPr sz="1000" b="1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Radicación</a:t>
            </a:r>
            <a:r>
              <a:rPr sz="10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numero:</a:t>
            </a:r>
            <a:r>
              <a:rPr sz="10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0000"/>
                </a:solidFill>
                <a:latin typeface="Calibri"/>
                <a:cs typeface="Calibri"/>
              </a:rPr>
              <a:t>11001-03-06-000-2010-00109-00(2040)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1" y="1851661"/>
            <a:ext cx="3424427" cy="35356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27803" y="2084680"/>
            <a:ext cx="4255770" cy="288353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963294">
              <a:spcBef>
                <a:spcPts val="400"/>
              </a:spcBef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CLÁUSULA</a:t>
            </a:r>
            <a:r>
              <a:rPr sz="2000" b="1" spc="-1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PENAL</a:t>
            </a:r>
            <a:endParaRPr sz="2000">
              <a:latin typeface="Arial"/>
              <a:cs typeface="Arial"/>
            </a:endParaRPr>
          </a:p>
          <a:p>
            <a:pPr marL="12700" algn="just">
              <a:spcBef>
                <a:spcPts val="300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Artículo</a:t>
            </a:r>
            <a:r>
              <a:rPr sz="20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1592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-</a:t>
            </a:r>
            <a:r>
              <a:rPr sz="20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Código</a:t>
            </a:r>
            <a:r>
              <a:rPr sz="20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Civil</a:t>
            </a:r>
            <a:endParaRPr sz="2000">
              <a:latin typeface="Arial MT"/>
              <a:cs typeface="Arial MT"/>
            </a:endParaRPr>
          </a:p>
          <a:p>
            <a:pPr marL="12700" marR="5080" algn="just">
              <a:spcBef>
                <a:spcPts val="300"/>
              </a:spcBef>
            </a:pP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“La cláusula penal </a:t>
            </a:r>
            <a:r>
              <a:rPr sz="2000" i="1" spc="-10" dirty="0">
                <a:solidFill>
                  <a:srgbClr val="1E1C11"/>
                </a:solidFill>
                <a:latin typeface="Arial"/>
                <a:cs typeface="Arial"/>
              </a:rPr>
              <a:t>es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aquella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que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una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persona,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para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asegurar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el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cumplimiento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de una obligación,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se </a:t>
            </a:r>
            <a:r>
              <a:rPr sz="2000" i="1" spc="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sujeta</a:t>
            </a:r>
            <a:r>
              <a:rPr sz="2000" i="1" spc="45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000" i="1" spc="459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una</a:t>
            </a:r>
            <a:r>
              <a:rPr sz="2000" i="1" spc="459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pena</a:t>
            </a:r>
            <a:r>
              <a:rPr sz="2000" i="1" spc="459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que</a:t>
            </a:r>
            <a:r>
              <a:rPr sz="2000" i="1" spc="4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consiste</a:t>
            </a:r>
            <a:r>
              <a:rPr sz="2000" i="1" spc="459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dar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hacer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algo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en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caso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15" dirty="0">
                <a:solidFill>
                  <a:srgbClr val="1E1C11"/>
                </a:solidFill>
                <a:latin typeface="Arial"/>
                <a:cs typeface="Arial"/>
              </a:rPr>
              <a:t>no </a:t>
            </a:r>
            <a:r>
              <a:rPr sz="2000" i="1" spc="-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ejecutar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retardar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obligación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principal”.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4476" y="1161415"/>
            <a:ext cx="2348865" cy="33083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6FC0"/>
                </a:solidFill>
              </a:rPr>
              <a:t>CLÁUSULA</a:t>
            </a:r>
            <a:r>
              <a:rPr sz="2000" spc="-135" dirty="0">
                <a:solidFill>
                  <a:srgbClr val="006FC0"/>
                </a:solidFill>
              </a:rPr>
              <a:t> </a:t>
            </a:r>
            <a:r>
              <a:rPr sz="2000" dirty="0">
                <a:solidFill>
                  <a:srgbClr val="006FC0"/>
                </a:solidFill>
              </a:rPr>
              <a:t>PENAL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1569720" y="1923416"/>
            <a:ext cx="3882390" cy="5378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just">
              <a:lnSpc>
                <a:spcPts val="1300"/>
              </a:lnSpc>
              <a:spcBef>
                <a:spcPts val="260"/>
              </a:spcBef>
            </a:pP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Corte </a:t>
            </a:r>
            <a:r>
              <a:rPr sz="1200" spc="-10" dirty="0">
                <a:solidFill>
                  <a:srgbClr val="FF0000"/>
                </a:solidFill>
                <a:latin typeface="Arial MT"/>
                <a:cs typeface="Arial MT"/>
              </a:rPr>
              <a:t>Suprema de </a:t>
            </a: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Justicia, Sala </a:t>
            </a:r>
            <a:r>
              <a:rPr sz="1200" spc="-10" dirty="0">
                <a:solidFill>
                  <a:srgbClr val="FF0000"/>
                </a:solidFill>
                <a:latin typeface="Arial MT"/>
                <a:cs typeface="Arial MT"/>
              </a:rPr>
              <a:t>Plena. Sentencia </a:t>
            </a: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del </a:t>
            </a:r>
            <a:r>
              <a:rPr sz="1200" spc="-15" dirty="0">
                <a:solidFill>
                  <a:srgbClr val="FF0000"/>
                </a:solidFill>
                <a:latin typeface="Arial MT"/>
                <a:cs typeface="Arial MT"/>
              </a:rPr>
              <a:t>27 </a:t>
            </a:r>
            <a:r>
              <a:rPr sz="1200" spc="-10" dirty="0">
                <a:solidFill>
                  <a:srgbClr val="FF0000"/>
                </a:solidFill>
                <a:latin typeface="Arial MT"/>
                <a:cs typeface="Arial MT"/>
              </a:rPr>
              <a:t> de</a:t>
            </a: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 septiembre</a:t>
            </a:r>
            <a:r>
              <a:rPr sz="12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 1974,</a:t>
            </a:r>
            <a:r>
              <a:rPr sz="12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Arial MT"/>
                <a:cs typeface="Arial MT"/>
              </a:rPr>
              <a:t>Magistrado</a:t>
            </a: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Arial MT"/>
                <a:cs typeface="Arial MT"/>
              </a:rPr>
              <a:t>Ponente</a:t>
            </a: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 Luis </a:t>
            </a:r>
            <a:r>
              <a:rPr sz="1200" dirty="0">
                <a:solidFill>
                  <a:srgbClr val="FF0000"/>
                </a:solidFill>
                <a:latin typeface="Arial MT"/>
                <a:cs typeface="Arial MT"/>
              </a:rPr>
              <a:t> Sarmiento</a:t>
            </a:r>
            <a:r>
              <a:rPr sz="12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Buitrago.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569720" y="2648587"/>
            <a:ext cx="4125686" cy="3539559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spcBef>
                <a:spcPts val="385"/>
              </a:spcBef>
            </a:pPr>
            <a:r>
              <a:rPr spc="-5" dirty="0"/>
              <a:t>“simplemente</a:t>
            </a:r>
            <a:r>
              <a:rPr dirty="0"/>
              <a:t> </a:t>
            </a:r>
            <a:r>
              <a:rPr spc="-5" dirty="0"/>
              <a:t>el</a:t>
            </a:r>
            <a:r>
              <a:rPr dirty="0"/>
              <a:t> </a:t>
            </a:r>
            <a:r>
              <a:rPr spc="-5" dirty="0"/>
              <a:t>avalúo </a:t>
            </a:r>
            <a:r>
              <a:rPr spc="-655" dirty="0"/>
              <a:t> </a:t>
            </a:r>
            <a:r>
              <a:rPr dirty="0"/>
              <a:t>anticipado</a:t>
            </a:r>
            <a:r>
              <a:rPr spc="5" dirty="0"/>
              <a:t> </a:t>
            </a:r>
            <a:r>
              <a:rPr spc="-5" dirty="0"/>
              <a:t>hecho</a:t>
            </a:r>
            <a:r>
              <a:rPr dirty="0"/>
              <a:t> por</a:t>
            </a:r>
            <a:r>
              <a:rPr spc="5" dirty="0"/>
              <a:t> </a:t>
            </a:r>
            <a:r>
              <a:rPr spc="-5" dirty="0"/>
              <a:t>las </a:t>
            </a:r>
            <a:r>
              <a:rPr spc="-655" dirty="0"/>
              <a:t> </a:t>
            </a:r>
            <a:r>
              <a:rPr spc="-5" dirty="0"/>
              <a:t>partes</a:t>
            </a:r>
            <a:r>
              <a:rPr dirty="0"/>
              <a:t> </a:t>
            </a:r>
            <a:r>
              <a:rPr spc="-5" dirty="0"/>
              <a:t>contratantes</a:t>
            </a:r>
            <a:r>
              <a:rPr dirty="0"/>
              <a:t> </a:t>
            </a:r>
            <a:r>
              <a:rPr spc="-10" dirty="0"/>
              <a:t>de </a:t>
            </a:r>
            <a:r>
              <a:rPr spc="-5" dirty="0"/>
              <a:t> </a:t>
            </a:r>
            <a:r>
              <a:rPr dirty="0"/>
              <a:t>perjuicios</a:t>
            </a:r>
            <a:r>
              <a:rPr spc="5" dirty="0"/>
              <a:t> </a:t>
            </a:r>
            <a:r>
              <a:rPr spc="-5" dirty="0"/>
              <a:t>que</a:t>
            </a:r>
            <a:r>
              <a:rPr dirty="0"/>
              <a:t> pueden </a:t>
            </a:r>
            <a:r>
              <a:rPr spc="-655" dirty="0"/>
              <a:t> </a:t>
            </a:r>
            <a:r>
              <a:rPr spc="-5" dirty="0"/>
              <a:t>resultar</a:t>
            </a:r>
            <a:r>
              <a:rPr dirty="0"/>
              <a:t> por</a:t>
            </a:r>
            <a:r>
              <a:rPr spc="5" dirty="0"/>
              <a:t> </a:t>
            </a:r>
            <a:r>
              <a:rPr spc="-5" dirty="0"/>
              <a:t>la</a:t>
            </a:r>
            <a:r>
              <a:rPr spc="655" dirty="0"/>
              <a:t> </a:t>
            </a:r>
            <a:r>
              <a:rPr spc="-5" dirty="0"/>
              <a:t>inejecución </a:t>
            </a:r>
            <a:r>
              <a:rPr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una</a:t>
            </a:r>
            <a:r>
              <a:rPr dirty="0"/>
              <a:t> obligación,</a:t>
            </a:r>
            <a:r>
              <a:rPr spc="5" dirty="0"/>
              <a:t> </a:t>
            </a:r>
            <a:r>
              <a:rPr spc="-5" dirty="0"/>
              <a:t>su </a:t>
            </a:r>
            <a:r>
              <a:rPr dirty="0"/>
              <a:t> ejecución</a:t>
            </a:r>
            <a:r>
              <a:rPr spc="5" dirty="0"/>
              <a:t> </a:t>
            </a:r>
            <a:r>
              <a:rPr spc="-5" dirty="0"/>
              <a:t>defectuosa</a:t>
            </a:r>
            <a:r>
              <a:rPr dirty="0"/>
              <a:t> </a:t>
            </a:r>
            <a:r>
              <a:rPr spc="-5" dirty="0"/>
              <a:t>o</a:t>
            </a:r>
            <a:r>
              <a:rPr dirty="0"/>
              <a:t> </a:t>
            </a:r>
            <a:r>
              <a:rPr spc="-10" dirty="0"/>
              <a:t>el </a:t>
            </a:r>
            <a:r>
              <a:rPr spc="-5" dirty="0"/>
              <a:t> </a:t>
            </a:r>
            <a:r>
              <a:rPr dirty="0"/>
              <a:t>retardo</a:t>
            </a:r>
            <a:r>
              <a:rPr spc="5" dirty="0"/>
              <a:t> </a:t>
            </a:r>
            <a:r>
              <a:rPr spc="-5" dirty="0"/>
              <a:t>en</a:t>
            </a:r>
            <a:r>
              <a:rPr dirty="0"/>
              <a:t> </a:t>
            </a:r>
            <a:r>
              <a:rPr spc="-5" dirty="0"/>
              <a:t>el</a:t>
            </a:r>
            <a:r>
              <a:rPr dirty="0"/>
              <a:t> </a:t>
            </a:r>
            <a:r>
              <a:rPr spc="-5" dirty="0"/>
              <a:t>cumplimiento </a:t>
            </a:r>
            <a:r>
              <a:rPr spc="-655" dirty="0"/>
              <a:t> </a:t>
            </a:r>
            <a:r>
              <a:rPr spc="-5" dirty="0"/>
              <a:t>de la</a:t>
            </a:r>
            <a:r>
              <a:rPr spc="5" dirty="0"/>
              <a:t> </a:t>
            </a:r>
            <a:r>
              <a:rPr spc="-10" dirty="0"/>
              <a:t>misma…”.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1520952"/>
            <a:ext cx="4038600" cy="38160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5123" y="811529"/>
            <a:ext cx="266065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259079">
              <a:lnSpc>
                <a:spcPts val="3020"/>
              </a:lnSpc>
              <a:spcBef>
                <a:spcPts val="480"/>
              </a:spcBef>
            </a:pP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¿QUE ÉS LA 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S</a:t>
            </a:r>
            <a:r>
              <a:rPr sz="2800" b="1" spc="-20" dirty="0">
                <a:solidFill>
                  <a:srgbClr val="006FC0"/>
                </a:solidFill>
                <a:latin typeface="Arial"/>
                <a:cs typeface="Arial"/>
              </a:rPr>
              <a:t>U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P</a:t>
            </a:r>
            <a:r>
              <a:rPr sz="2800" b="1" spc="-20" dirty="0">
                <a:solidFill>
                  <a:srgbClr val="006FC0"/>
                </a:solidFill>
                <a:latin typeface="Arial"/>
                <a:cs typeface="Arial"/>
              </a:rPr>
              <a:t>E</a:t>
            </a:r>
            <a:r>
              <a:rPr sz="2800" b="1" spc="-60" dirty="0">
                <a:solidFill>
                  <a:srgbClr val="006FC0"/>
                </a:solidFill>
                <a:latin typeface="Arial"/>
                <a:cs typeface="Arial"/>
              </a:rPr>
              <a:t>R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VI</a:t>
            </a:r>
            <a:r>
              <a:rPr sz="2800" b="1" spc="-20" dirty="0">
                <a:solidFill>
                  <a:srgbClr val="006FC0"/>
                </a:solidFill>
                <a:latin typeface="Arial"/>
                <a:cs typeface="Arial"/>
              </a:rPr>
              <a:t>S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IÓN?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01368" y="1665223"/>
            <a:ext cx="58350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2139950" algn="l"/>
                <a:tab pos="3080385" algn="l"/>
                <a:tab pos="3902075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á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seg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1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01367" y="1665223"/>
            <a:ext cx="760857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6355715">
              <a:lnSpc>
                <a:spcPts val="3020"/>
              </a:lnSpc>
              <a:spcBef>
                <a:spcPts val="480"/>
              </a:spcBef>
              <a:tabLst>
                <a:tab pos="2551430" algn="l"/>
                <a:tab pos="4438650" algn="l"/>
                <a:tab pos="6028690" algn="l"/>
                <a:tab pos="6447790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té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nico,  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mi</a:t>
            </a:r>
            <a:r>
              <a:rPr sz="2800" spc="1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tr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v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o,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fi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o,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nt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b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j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rí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01368" y="2433320"/>
            <a:ext cx="7630159" cy="275653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30"/>
              </a:spcBef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sobre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cumplimiento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objeto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del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contrato,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es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ejercida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por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misma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entidad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estatal,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requieren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conocimientos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especializados.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60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800" spc="-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SUPERVISIÓN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8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ENTIDAD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PODRÁ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0" dirty="0">
                <a:solidFill>
                  <a:srgbClr val="1E1C11"/>
                </a:solidFill>
                <a:latin typeface="Arial MT"/>
                <a:cs typeface="Arial MT"/>
              </a:rPr>
              <a:t>CONTRATAR</a:t>
            </a:r>
            <a:r>
              <a:rPr sz="28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PERSONAL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APOYO, A </a:t>
            </a:r>
            <a:r>
              <a:rPr sz="2800" spc="-45" dirty="0">
                <a:solidFill>
                  <a:srgbClr val="1E1C11"/>
                </a:solidFill>
                <a:latin typeface="Arial MT"/>
                <a:cs typeface="Arial MT"/>
              </a:rPr>
              <a:t>TRAVÉS 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800" spc="-35" dirty="0">
                <a:solidFill>
                  <a:srgbClr val="1E1C11"/>
                </a:solidFill>
                <a:latin typeface="Arial MT"/>
                <a:cs typeface="Arial MT"/>
              </a:rPr>
              <a:t>CONTRATOS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30" dirty="0">
                <a:solidFill>
                  <a:srgbClr val="1E1C11"/>
                </a:solidFill>
                <a:latin typeface="Arial MT"/>
                <a:cs typeface="Arial MT"/>
              </a:rPr>
              <a:t>PRESTACIÓN</a:t>
            </a:r>
            <a:r>
              <a:rPr sz="2800"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Arial MT"/>
                <a:cs typeface="Arial MT"/>
              </a:rPr>
              <a:t>SERVICIOS.</a:t>
            </a:r>
            <a:endParaRPr sz="2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534124" y="12608"/>
          <a:ext cx="9080499" cy="67443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5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0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462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PROC</a:t>
                      </a:r>
                      <a:r>
                        <a:rPr sz="1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CI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25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25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</a:t>
                      </a:r>
                      <a:r>
                        <a:rPr sz="12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25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</a:t>
                      </a:r>
                      <a:r>
                        <a:rPr sz="1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1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1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5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PCIO</a:t>
                      </a:r>
                      <a:r>
                        <a:rPr sz="12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LES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77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marR="24130" algn="just">
                        <a:lnSpc>
                          <a:spcPct val="109700"/>
                        </a:lnSpc>
                        <a:spcBef>
                          <a:spcPts val="170"/>
                        </a:spcBef>
                      </a:pPr>
                      <a:r>
                        <a:rPr sz="1250" spc="-70" dirty="0">
                          <a:latin typeface="Calibri"/>
                          <a:cs typeface="Calibri"/>
                        </a:rPr>
                        <a:t>Contratos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estatales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cuales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cláusulas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excepcionales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al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derecho </a:t>
                      </a:r>
                      <a:r>
                        <a:rPr sz="1250" spc="-85" dirty="0">
                          <a:latin typeface="Calibri"/>
                          <a:cs typeface="Calibri"/>
                        </a:rPr>
                        <a:t>común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entienden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pactadas,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así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incluyan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texto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del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contrato.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marR="22860">
                        <a:lnSpc>
                          <a:spcPct val="108900"/>
                        </a:lnSpc>
                        <a:spcBef>
                          <a:spcPts val="180"/>
                        </a:spcBef>
                      </a:pPr>
                      <a:r>
                        <a:rPr sz="1250" spc="-70" dirty="0">
                          <a:latin typeface="Calibri"/>
                          <a:cs typeface="Calibri"/>
                        </a:rPr>
                        <a:t>Obra,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explotación</a:t>
                      </a:r>
                      <a:r>
                        <a:rPr sz="12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2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concesión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bienes</a:t>
                      </a:r>
                      <a:r>
                        <a:rPr sz="12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del</a:t>
                      </a:r>
                      <a:r>
                        <a:rPr sz="12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Estado,</a:t>
                      </a:r>
                      <a:r>
                        <a:rPr sz="12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prestación</a:t>
                      </a:r>
                      <a:r>
                        <a:rPr sz="125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servicios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públicos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las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actividades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constituyen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monopolio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estatal.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6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marR="24765">
                        <a:lnSpc>
                          <a:spcPct val="108900"/>
                        </a:lnSpc>
                        <a:spcBef>
                          <a:spcPts val="105"/>
                        </a:spcBef>
                      </a:pPr>
                      <a:r>
                        <a:rPr sz="1250" spc="-70" dirty="0">
                          <a:latin typeface="Calibri"/>
                          <a:cs typeface="Calibri"/>
                        </a:rPr>
                        <a:t>Contratos</a:t>
                      </a:r>
                      <a:r>
                        <a:rPr sz="12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estatales</a:t>
                      </a:r>
                      <a:r>
                        <a:rPr sz="12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2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cuales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las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cláusulas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exc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pcio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spc="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pactar.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50" dirty="0">
                          <a:latin typeface="Calibri"/>
                          <a:cs typeface="Calibri"/>
                        </a:rPr>
                        <a:t>Pr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tación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ic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os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ni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188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105" marR="64769" algn="just">
                        <a:lnSpc>
                          <a:spcPct val="109400"/>
                        </a:lnSpc>
                        <a:spcBef>
                          <a:spcPts val="100"/>
                        </a:spcBef>
                      </a:pPr>
                      <a:r>
                        <a:rPr sz="1250" spc="-70" dirty="0">
                          <a:latin typeface="Calibri"/>
                          <a:cs typeface="Calibri"/>
                        </a:rPr>
                        <a:t>Contratos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estatales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cuales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encuentra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prohibido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pactar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emplear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12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cláusulas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excepcionales.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Si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incluyen,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son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ineficaces.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5" dirty="0">
                          <a:latin typeface="Calibri"/>
                          <a:cs typeface="Calibri"/>
                        </a:rPr>
                        <a:t>Da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lugar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2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nulidad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del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acto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administrativo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ordena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su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aplicación.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 marR="66040" algn="just">
                        <a:lnSpc>
                          <a:spcPct val="109700"/>
                        </a:lnSpc>
                        <a:spcBef>
                          <a:spcPts val="95"/>
                        </a:spcBef>
                      </a:pPr>
                      <a:r>
                        <a:rPr sz="1250" spc="-70" dirty="0">
                          <a:latin typeface="Calibri"/>
                          <a:cs typeface="Calibri"/>
                        </a:rPr>
                        <a:t>Contratos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celebrados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personas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públicas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internacionales,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cooperación,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ayuda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asistencia;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interadministrativos,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empréstito,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donación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arrendamiento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y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tengan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por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objeto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actividades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comerciales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o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industriales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entidades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estatales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que no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corresponden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señaladas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el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numeral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2°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del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artículo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14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Ley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80/93,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tengan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por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objeto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desarrollo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directo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actividades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científicas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tecnológicas,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así </a:t>
                      </a:r>
                      <a:r>
                        <a:rPr sz="1250" spc="-85" dirty="0">
                          <a:latin typeface="Calibri"/>
                          <a:cs typeface="Calibri"/>
                        </a:rPr>
                        <a:t>como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contratos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seguro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tomados</a:t>
                      </a:r>
                      <a:r>
                        <a:rPr sz="12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por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las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enti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estatal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758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105" marR="215900">
                        <a:lnSpc>
                          <a:spcPct val="109300"/>
                        </a:lnSpc>
                        <a:spcBef>
                          <a:spcPts val="190"/>
                        </a:spcBef>
                      </a:pPr>
                      <a:r>
                        <a:rPr sz="125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odos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ás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contr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tos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tatal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o 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contemplados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anteriormente,</a:t>
                      </a:r>
                      <a:r>
                        <a:rPr sz="12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no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iten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ni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pact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pli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ación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  clá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us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ulas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exc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pcio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ales.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50" spc="-5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ntr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ultoría,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odato,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lea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ing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etc.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524000" y="6775057"/>
            <a:ext cx="9142730" cy="70485"/>
          </a:xfrm>
          <a:custGeom>
            <a:avLst/>
            <a:gdLst/>
            <a:ahLst/>
            <a:cxnLst/>
            <a:rect l="l" t="t" r="r" b="b"/>
            <a:pathLst>
              <a:path w="9142730" h="70484">
                <a:moveTo>
                  <a:pt x="9142336" y="0"/>
                </a:moveTo>
                <a:lnTo>
                  <a:pt x="9100160" y="0"/>
                </a:lnTo>
                <a:lnTo>
                  <a:pt x="9100160" y="22847"/>
                </a:lnTo>
                <a:lnTo>
                  <a:pt x="9079916" y="22847"/>
                </a:lnTo>
                <a:lnTo>
                  <a:pt x="10121" y="22847"/>
                </a:lnTo>
                <a:lnTo>
                  <a:pt x="10121" y="0"/>
                </a:lnTo>
                <a:lnTo>
                  <a:pt x="0" y="0"/>
                </a:lnTo>
                <a:lnTo>
                  <a:pt x="0" y="22847"/>
                </a:lnTo>
                <a:lnTo>
                  <a:pt x="0" y="70446"/>
                </a:lnTo>
                <a:lnTo>
                  <a:pt x="9142336" y="70446"/>
                </a:lnTo>
                <a:lnTo>
                  <a:pt x="9142336" y="22847"/>
                </a:lnTo>
                <a:lnTo>
                  <a:pt x="9142336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8447" y="505073"/>
            <a:ext cx="1691695" cy="19088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8115" y="2708484"/>
            <a:ext cx="1974047" cy="9843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8237" y="3927723"/>
            <a:ext cx="1950426" cy="2200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9563" y="204168"/>
            <a:ext cx="6043559" cy="20155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66387" y="423164"/>
            <a:ext cx="5249545" cy="57975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84785" marR="5080" indent="-172720">
              <a:lnSpc>
                <a:spcPts val="2090"/>
              </a:lnSpc>
              <a:spcBef>
                <a:spcPts val="320"/>
              </a:spcBef>
              <a:buFont typeface="Calibri"/>
              <a:buChar char="•"/>
              <a:tabLst>
                <a:tab pos="185420" algn="l"/>
                <a:tab pos="1228725" algn="l"/>
                <a:tab pos="1326515" algn="l"/>
                <a:tab pos="1675130" algn="l"/>
                <a:tab pos="2052320" algn="l"/>
                <a:tab pos="2349500" algn="l"/>
                <a:tab pos="2921000" algn="l"/>
                <a:tab pos="3496945" algn="l"/>
                <a:tab pos="3909695" algn="l"/>
                <a:tab pos="5121910" algn="l"/>
              </a:tabLst>
            </a:pP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Consiente		terminar	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y</a:t>
            </a:r>
            <a:r>
              <a:rPr sz="1900" b="1" spc="1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liquidar</a:t>
            </a:r>
            <a:r>
              <a:rPr sz="1900" b="1" spc="1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unilateralmente</a:t>
            </a:r>
            <a:r>
              <a:rPr sz="1900" b="1" spc="14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el </a:t>
            </a:r>
            <a:r>
              <a:rPr sz="1900" b="1" spc="-4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900" b="1" spc="-4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900" b="1" spc="-3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e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e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900" b="1" spc="-30" dirty="0">
                <a:solidFill>
                  <a:srgbClr val="1E1C11"/>
                </a:solidFill>
                <a:latin typeface="Calibri"/>
                <a:cs typeface="Calibri"/>
              </a:rPr>
              <a:t>st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ado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e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nc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ue</a:t>
            </a:r>
            <a:r>
              <a:rPr sz="1900" b="1" spc="-2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900" b="1" spc="-3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y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38852" y="953517"/>
            <a:ext cx="5076190" cy="579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185"/>
              </a:lnSpc>
              <a:spcBef>
                <a:spcPts val="95"/>
              </a:spcBef>
            </a:pP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sancionar</a:t>
            </a:r>
            <a:r>
              <a:rPr sz="1900" b="1" spc="17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r>
              <a:rPr sz="1900" b="1" spc="17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incumplimiento</a:t>
            </a:r>
            <a:r>
              <a:rPr sz="1900" b="1" spc="16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grave</a:t>
            </a:r>
            <a:r>
              <a:rPr sz="1900" b="1" spc="17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1900" b="1" spc="17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25" dirty="0">
                <a:solidFill>
                  <a:srgbClr val="1E1C11"/>
                </a:solidFill>
                <a:latin typeface="Calibri"/>
                <a:cs typeface="Calibri"/>
              </a:rPr>
              <a:t>proveedor,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ts val="2185"/>
              </a:lnSpc>
            </a:pP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cuando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este</a:t>
            </a:r>
            <a:r>
              <a:rPr sz="19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amenaza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paralización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del 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contrato.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9755" y="201169"/>
            <a:ext cx="1788414" cy="202615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027425" y="1051688"/>
            <a:ext cx="9766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CA</a:t>
            </a:r>
            <a:r>
              <a:rPr sz="1400" b="1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UCI</a:t>
            </a:r>
            <a:r>
              <a:rPr sz="1400" b="1" spc="-3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1E1C11"/>
                </a:solidFill>
                <a:latin typeface="Calibri"/>
                <a:cs typeface="Calibri"/>
              </a:rPr>
              <a:t>AD: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29563" y="2337768"/>
            <a:ext cx="6043559" cy="20155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366387" y="2557018"/>
            <a:ext cx="5250815" cy="137604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84785" marR="5080" indent="-172720" algn="just">
              <a:lnSpc>
                <a:spcPct val="91600"/>
              </a:lnSpc>
              <a:spcBef>
                <a:spcPts val="285"/>
              </a:spcBef>
              <a:buFont typeface="Calibri"/>
              <a:buChar char="•"/>
              <a:tabLst>
                <a:tab pos="185420" algn="l"/>
              </a:tabLst>
            </a:pP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Faculta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administración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modificar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unilateralmente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r>
              <a:rPr sz="19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contrato,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con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la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supresión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o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adición de 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obras,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trabajos, suministros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o servicios,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con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r>
              <a:rPr sz="19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fin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evitar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la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paralización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del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servicio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púbico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involucrado.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19755" y="2334768"/>
            <a:ext cx="1788414" cy="202615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929889" y="3087447"/>
            <a:ext cx="1172210" cy="4356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610"/>
              </a:lnSpc>
              <a:spcBef>
                <a:spcPts val="105"/>
              </a:spcBef>
            </a:pP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MODIFICACIÓN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ts val="1610"/>
              </a:lnSpc>
            </a:pPr>
            <a:r>
              <a:rPr sz="1400" b="1" spc="-15" dirty="0">
                <a:solidFill>
                  <a:srgbClr val="1E1C11"/>
                </a:solidFill>
                <a:latin typeface="Calibri"/>
                <a:cs typeface="Calibri"/>
              </a:rPr>
              <a:t>UNILATERAL: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29563" y="4471396"/>
            <a:ext cx="6043559" cy="201401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366387" y="4691254"/>
            <a:ext cx="5250815" cy="5797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84785" marR="5080" indent="-172720">
              <a:lnSpc>
                <a:spcPts val="2090"/>
              </a:lnSpc>
              <a:spcBef>
                <a:spcPts val="325"/>
              </a:spcBef>
              <a:buFont typeface="Calibri"/>
              <a:buChar char="•"/>
              <a:tabLst>
                <a:tab pos="185420" algn="l"/>
                <a:tab pos="1306195" algn="l"/>
                <a:tab pos="4499610" algn="l"/>
              </a:tabLst>
            </a:pP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Faculta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900" b="1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1900" b="1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administración</a:t>
            </a:r>
            <a:r>
              <a:rPr sz="1900" b="1" spc="4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para</a:t>
            </a:r>
            <a:r>
              <a:rPr sz="1900" b="1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1900" b="1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interprete</a:t>
            </a:r>
            <a:r>
              <a:rPr sz="1900" b="1" spc="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las </a:t>
            </a:r>
            <a:r>
              <a:rPr sz="1900" b="1" spc="-4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cláusula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900" b="1" spc="-4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900" b="1" spc="-3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uni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900" b="1" spc="-3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900" b="1" spc="-4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al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m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900" b="1" spc="-4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cuando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38852" y="5221605"/>
            <a:ext cx="5077460" cy="84518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algn="just">
              <a:lnSpc>
                <a:spcPts val="2090"/>
              </a:lnSpc>
              <a:spcBef>
                <a:spcPts val="325"/>
              </a:spcBef>
            </a:pP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surjan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discrepancias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puedan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conducir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paralización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o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afectación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grave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servicio </a:t>
            </a:r>
            <a:r>
              <a:rPr sz="1900" b="1" spc="-4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público que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se</a:t>
            </a:r>
            <a:r>
              <a:rPr sz="19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pretende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satisfacer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.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99944" y="4468368"/>
            <a:ext cx="1788414" cy="202463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841752" y="5221986"/>
            <a:ext cx="1309370" cy="43497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5260" marR="5080" indent="-163195">
              <a:lnSpc>
                <a:spcPts val="1540"/>
              </a:lnSpc>
              <a:spcBef>
                <a:spcPts val="270"/>
              </a:spcBef>
            </a:pPr>
            <a:r>
              <a:rPr sz="1400" b="1" dirty="0">
                <a:solidFill>
                  <a:srgbClr val="1E1C11"/>
                </a:solidFill>
                <a:latin typeface="Calibri"/>
                <a:cs typeface="Calibri"/>
              </a:rPr>
              <a:t>INT</a:t>
            </a: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400" b="1" dirty="0">
                <a:solidFill>
                  <a:srgbClr val="1E1C11"/>
                </a:solidFill>
                <a:latin typeface="Calibri"/>
                <a:cs typeface="Calibri"/>
              </a:rPr>
              <a:t>RPRE</a:t>
            </a:r>
            <a:r>
              <a:rPr sz="1400" b="1" spc="-11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400" b="1" spc="-1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CIÓN  </a:t>
            </a:r>
            <a:r>
              <a:rPr sz="1400" b="1" spc="-15" dirty="0">
                <a:solidFill>
                  <a:srgbClr val="1E1C11"/>
                </a:solidFill>
                <a:latin typeface="Calibri"/>
                <a:cs typeface="Calibri"/>
              </a:rPr>
              <a:t>UNILATERAL: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38299" y="2163065"/>
            <a:ext cx="169354" cy="19900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60994" y="2498345"/>
            <a:ext cx="138912" cy="19138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26235" y="2827528"/>
            <a:ext cx="193471" cy="19291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44511" y="3158236"/>
            <a:ext cx="155943" cy="19596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43062" y="3485896"/>
            <a:ext cx="158788" cy="19913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44511" y="3819652"/>
            <a:ext cx="155943" cy="19596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60994" y="4151884"/>
            <a:ext cx="138912" cy="19138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26235" y="4481067"/>
            <a:ext cx="193471" cy="19291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43062" y="4808729"/>
            <a:ext cx="158788" cy="19913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083080" y="1504697"/>
            <a:ext cx="149237" cy="19291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064562" y="1835405"/>
            <a:ext cx="180060" cy="19291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69007" y="2163065"/>
            <a:ext cx="169354" cy="19900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083080" y="2496821"/>
            <a:ext cx="149237" cy="19291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083079" y="2827528"/>
            <a:ext cx="150228" cy="19291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069007" y="3155189"/>
            <a:ext cx="169354" cy="199009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2132254" y="3489007"/>
            <a:ext cx="47625" cy="193040"/>
            <a:chOff x="608253" y="3489007"/>
            <a:chExt cx="47625" cy="193040"/>
          </a:xfrm>
        </p:grpSpPr>
        <p:sp>
          <p:nvSpPr>
            <p:cNvPr id="32" name="object 32"/>
            <p:cNvSpPr/>
            <p:nvPr/>
          </p:nvSpPr>
          <p:spPr>
            <a:xfrm>
              <a:off x="613587" y="3494341"/>
              <a:ext cx="36830" cy="182245"/>
            </a:xfrm>
            <a:custGeom>
              <a:avLst/>
              <a:gdLst/>
              <a:ahLst/>
              <a:cxnLst/>
              <a:rect l="l" t="t" r="r" b="b"/>
              <a:pathLst>
                <a:path w="36829" h="182245">
                  <a:moveTo>
                    <a:pt x="36784" y="0"/>
                  </a:moveTo>
                  <a:lnTo>
                    <a:pt x="0" y="0"/>
                  </a:lnTo>
                  <a:lnTo>
                    <a:pt x="0" y="182181"/>
                  </a:lnTo>
                  <a:lnTo>
                    <a:pt x="36784" y="182181"/>
                  </a:lnTo>
                  <a:lnTo>
                    <a:pt x="3678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13587" y="3494341"/>
              <a:ext cx="36830" cy="182245"/>
            </a:xfrm>
            <a:custGeom>
              <a:avLst/>
              <a:gdLst/>
              <a:ahLst/>
              <a:cxnLst/>
              <a:rect l="l" t="t" r="r" b="b"/>
              <a:pathLst>
                <a:path w="36829" h="182245">
                  <a:moveTo>
                    <a:pt x="0" y="182181"/>
                  </a:moveTo>
                  <a:lnTo>
                    <a:pt x="36784" y="182181"/>
                  </a:lnTo>
                  <a:lnTo>
                    <a:pt x="36784" y="0"/>
                  </a:lnTo>
                  <a:lnTo>
                    <a:pt x="0" y="0"/>
                  </a:lnTo>
                  <a:lnTo>
                    <a:pt x="0" y="182181"/>
                  </a:lnTo>
                  <a:close/>
                </a:path>
              </a:pathLst>
            </a:custGeom>
            <a:ln w="10668">
              <a:solidFill>
                <a:srgbClr val="2E54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object 3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061908" y="3816603"/>
            <a:ext cx="187388" cy="199008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075840" y="4150359"/>
            <a:ext cx="155194" cy="19291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056943" y="4481067"/>
            <a:ext cx="193471" cy="19291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091702" y="4813300"/>
            <a:ext cx="138912" cy="191388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083080" y="5142484"/>
            <a:ext cx="149237" cy="19291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073770" y="5470144"/>
            <a:ext cx="158788" cy="19917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6912" y="551687"/>
            <a:ext cx="5540501" cy="282168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50361" y="888620"/>
            <a:ext cx="431482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spcBef>
                <a:spcPts val="105"/>
              </a:spcBef>
              <a:buFont typeface="Calibri"/>
              <a:buChar char="•"/>
              <a:tabLst>
                <a:tab pos="185420" algn="l"/>
                <a:tab pos="1195070" algn="l"/>
                <a:tab pos="1722755" algn="l"/>
                <a:tab pos="2070100" algn="l"/>
                <a:tab pos="3589654" algn="l"/>
              </a:tabLst>
            </a:pP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Posibilita	que	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la	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administración	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termine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22573" y="1362583"/>
            <a:ext cx="354457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286510" algn="l"/>
                <a:tab pos="1727200" algn="l"/>
                <a:tab pos="2366010" algn="l"/>
                <a:tab pos="3307715" algn="l"/>
              </a:tabLst>
            </a:pP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v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m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ie</a:t>
            </a:r>
            <a:r>
              <a:rPr sz="1700" b="1" spc="-2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o	d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l	pla</a:t>
            </a:r>
            <a:r>
              <a:rPr sz="1700" b="1" spc="-35" dirty="0">
                <a:solidFill>
                  <a:srgbClr val="1E1C11"/>
                </a:solidFill>
                <a:latin typeface="Calibri"/>
                <a:cs typeface="Calibri"/>
              </a:rPr>
              <a:t>z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o	pa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ad</a:t>
            </a:r>
            <a:r>
              <a:rPr sz="1700" b="1" spc="-3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,	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en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22573" y="1124838"/>
            <a:ext cx="4144010" cy="523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ts val="1955"/>
              </a:lnSpc>
              <a:spcBef>
                <a:spcPts val="105"/>
              </a:spcBef>
              <a:tabLst>
                <a:tab pos="1670050" algn="l"/>
                <a:tab pos="2068195" algn="l"/>
                <a:tab pos="3116580" algn="l"/>
                <a:tab pos="3840479" algn="l"/>
              </a:tabLst>
            </a:pP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u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il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700" b="1" spc="-3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700" b="1" spc="-4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alm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700" b="1" spc="-3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e	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l	</a:t>
            </a:r>
            <a:r>
              <a:rPr sz="1700" b="1" spc="-2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700" b="1" spc="-2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700" b="1" spc="-4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at</a:t>
            </a:r>
            <a:r>
              <a:rPr sz="1700" b="1" spc="-3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,	a</a:t>
            </a:r>
            <a:r>
              <a:rPr sz="1700" b="1" spc="-2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700" b="1" spc="-3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s	d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endParaRPr sz="1700">
              <a:latin typeface="Calibri"/>
              <a:cs typeface="Calibri"/>
            </a:endParaRPr>
          </a:p>
          <a:p>
            <a:pPr marR="5080" algn="r">
              <a:lnSpc>
                <a:spcPts val="1955"/>
              </a:lnSpc>
            </a:pP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unos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22573" y="1598803"/>
            <a:ext cx="181356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eventos</a:t>
            </a:r>
            <a:r>
              <a:rPr sz="1700" b="1" spc="-4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específicos.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0115" y="566927"/>
            <a:ext cx="2003298" cy="279120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138883" y="1703071"/>
            <a:ext cx="1107440" cy="43497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74930" marR="5080" indent="-62865">
              <a:lnSpc>
                <a:spcPts val="1540"/>
              </a:lnSpc>
              <a:spcBef>
                <a:spcPts val="270"/>
              </a:spcBef>
            </a:pP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TERMI</a:t>
            </a:r>
            <a:r>
              <a:rPr sz="1400" b="1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400" b="1" spc="-1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CIÓN  </a:t>
            </a:r>
            <a:r>
              <a:rPr sz="1400" b="1" spc="-15" dirty="0">
                <a:solidFill>
                  <a:srgbClr val="1E1C11"/>
                </a:solidFill>
                <a:latin typeface="Calibri"/>
                <a:cs typeface="Calibri"/>
              </a:rPr>
              <a:t>UNILATERAL: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74492" y="3528060"/>
            <a:ext cx="5766054" cy="282168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337052" y="3864990"/>
            <a:ext cx="4543425" cy="1707514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84785" marR="5080" indent="-172720" algn="just">
              <a:lnSpc>
                <a:spcPct val="91500"/>
              </a:lnSpc>
              <a:spcBef>
                <a:spcPts val="275"/>
              </a:spcBef>
              <a:buFont typeface="Calibri"/>
              <a:buChar char="•"/>
              <a:tabLst>
                <a:tab pos="185420" algn="l"/>
              </a:tabLst>
            </a:pP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Garantiza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que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en los 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contratos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explotación,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APP o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concesión de bienes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estatales,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al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finalizar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 el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término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1700" b="1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explotación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concesión,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los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elementos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y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bienes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directamente afectados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a 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misma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 pasen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ser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propiedad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entidad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contratante,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sin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que por ello 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ésta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deba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efectuar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 compensación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alguna.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76984" y="3543300"/>
            <a:ext cx="1604010" cy="279120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119072" y="4777232"/>
            <a:ext cx="9226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REVERSIÓN: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6927" y="513060"/>
            <a:ext cx="3902710" cy="1120178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984885" marR="5080" indent="-972819">
              <a:lnSpc>
                <a:spcPct val="100000"/>
              </a:lnSpc>
              <a:spcBef>
                <a:spcPts val="95"/>
              </a:spcBef>
            </a:pPr>
            <a:r>
              <a:rPr sz="3600" b="1" spc="-10" dirty="0">
                <a:solidFill>
                  <a:srgbClr val="FF0000"/>
                </a:solidFill>
              </a:rPr>
              <a:t>¿QUÉ</a:t>
            </a:r>
            <a:r>
              <a:rPr sz="3600" b="1" spc="-30" dirty="0">
                <a:solidFill>
                  <a:srgbClr val="FF0000"/>
                </a:solidFill>
              </a:rPr>
              <a:t> </a:t>
            </a:r>
            <a:r>
              <a:rPr sz="3600" b="1" spc="-35" dirty="0">
                <a:solidFill>
                  <a:srgbClr val="FF0000"/>
                </a:solidFill>
              </a:rPr>
              <a:t>CONTRATOS</a:t>
            </a:r>
            <a:r>
              <a:rPr sz="3600" b="1" spc="5" dirty="0">
                <a:solidFill>
                  <a:srgbClr val="FF0000"/>
                </a:solidFill>
              </a:rPr>
              <a:t> </a:t>
            </a:r>
            <a:r>
              <a:rPr sz="3600" b="1" spc="-5" dirty="0">
                <a:solidFill>
                  <a:srgbClr val="FF0000"/>
                </a:solidFill>
              </a:rPr>
              <a:t>SE </a:t>
            </a:r>
            <a:r>
              <a:rPr sz="3600" b="1" spc="-760" dirty="0">
                <a:solidFill>
                  <a:srgbClr val="FF0000"/>
                </a:solidFill>
              </a:rPr>
              <a:t> </a:t>
            </a:r>
            <a:r>
              <a:rPr sz="3600" b="1" spc="-5" dirty="0">
                <a:solidFill>
                  <a:srgbClr val="FF0000"/>
                </a:solidFill>
              </a:rPr>
              <a:t>LIQUIDAN?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4494402" y="1914271"/>
            <a:ext cx="4668520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conformidad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lo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establecido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el artículo </a:t>
            </a:r>
            <a:r>
              <a:rPr sz="2800" spc="-15" dirty="0">
                <a:solidFill>
                  <a:srgbClr val="1E1C11"/>
                </a:solidFill>
                <a:latin typeface="Arial MT"/>
                <a:cs typeface="Arial MT"/>
              </a:rPr>
              <a:t>60 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Ley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80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1993,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deben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liquidar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aquellos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contratos cuya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ejecución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prolonga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tiempo,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que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exigen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una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verificación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pagos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saldos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por </a:t>
            </a:r>
            <a:r>
              <a:rPr sz="2800" spc="-30" dirty="0">
                <a:solidFill>
                  <a:srgbClr val="1E1C11"/>
                </a:solidFill>
                <a:latin typeface="Arial MT"/>
                <a:cs typeface="Arial MT"/>
              </a:rPr>
              <a:t>pagar,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aquellos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diferentes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circunstancias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lo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requieran.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2244" y="1941576"/>
            <a:ext cx="2089404" cy="253136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6840" y="927354"/>
            <a:ext cx="52412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1475740" algn="l"/>
                <a:tab pos="2263775" algn="l"/>
                <a:tab pos="4539615" algn="l"/>
                <a:tab pos="4951095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Cua</a:t>
            </a:r>
            <a:r>
              <a:rPr sz="2800" spc="1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do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co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ad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56841" y="1353769"/>
            <a:ext cx="1806575" cy="1732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liquidación </a:t>
            </a:r>
            <a:r>
              <a:rPr sz="2800" spc="-77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presenten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tr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 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garantías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95114" y="2207767"/>
            <a:ext cx="20167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10185">
              <a:spcBef>
                <a:spcPts val="95"/>
              </a:spcBef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am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 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constituidas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5052" y="1353769"/>
            <a:ext cx="3154045" cy="1732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0960" algn="r">
              <a:spcBef>
                <a:spcPts val="95"/>
              </a:spcBef>
              <a:tabLst>
                <a:tab pos="1014094" algn="l"/>
                <a:tab pos="1664335" algn="l"/>
                <a:tab pos="2762250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del	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nt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ato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7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se 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hecho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qu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se</a:t>
            </a:r>
            <a:endParaRPr sz="2800">
              <a:latin typeface="Arial MT"/>
              <a:cs typeface="Arial MT"/>
            </a:endParaRPr>
          </a:p>
          <a:p>
            <a:pPr marR="7620" algn="r">
              <a:spcBef>
                <a:spcPts val="5"/>
              </a:spcBef>
              <a:tabLst>
                <a:tab pos="661670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	las</a:t>
            </a:r>
            <a:endParaRPr sz="2800">
              <a:latin typeface="Arial MT"/>
              <a:cs typeface="Arial MT"/>
            </a:endParaRPr>
          </a:p>
          <a:p>
            <a:pPr marR="5080" algn="r">
              <a:tabLst>
                <a:tab pos="867410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por	el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6841" y="3061461"/>
            <a:ext cx="5240655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  <a:tabLst>
                <a:tab pos="2204085" algn="l"/>
                <a:tab pos="3821429" algn="l"/>
                <a:tab pos="4772660" algn="l"/>
              </a:tabLst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2800" spc="7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2800" spc="7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800" spc="7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le</a:t>
            </a:r>
            <a:r>
              <a:rPr sz="2800" spc="7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causen</a:t>
            </a:r>
            <a:r>
              <a:rPr sz="2800" spc="7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un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perjuicio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Entidad,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ésta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deberá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ad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tar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las  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nt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acc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es  previstas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ley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para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cada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caso.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25740" y="1495045"/>
            <a:ext cx="2619756" cy="261213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4914" y="452374"/>
            <a:ext cx="7386955" cy="4460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010" marR="349250" indent="10160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¿QUÉ</a:t>
            </a:r>
            <a:r>
              <a:rPr sz="2400" b="1" spc="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FF0000"/>
                </a:solidFill>
                <a:latin typeface="Arial"/>
                <a:cs typeface="Arial"/>
              </a:rPr>
              <a:t>PASA</a:t>
            </a:r>
            <a:r>
              <a:rPr sz="2400" b="1" spc="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CON</a:t>
            </a:r>
            <a:r>
              <a:rPr sz="2400" b="1" spc="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LA</a:t>
            </a:r>
            <a:r>
              <a:rPr sz="24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GARANTÍA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ÚNICA</a:t>
            </a:r>
            <a:r>
              <a:rPr sz="24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EN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LA</a:t>
            </a:r>
            <a:r>
              <a:rPr sz="2400" b="1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LIQUIDACIÓN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DEL</a:t>
            </a:r>
            <a:r>
              <a:rPr sz="24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FF0000"/>
                </a:solidFill>
                <a:latin typeface="Arial"/>
                <a:cs typeface="Arial"/>
              </a:rPr>
              <a:t>CONTRATO?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00">
              <a:latin typeface="Arial"/>
              <a:cs typeface="Arial"/>
            </a:endParaRPr>
          </a:p>
          <a:p>
            <a:pPr marL="12700" marR="5080" algn="just"/>
            <a:r>
              <a:rPr sz="2400" spc="-50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4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LIQUIDACIÓN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EXIGIRÁ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AL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35" dirty="0">
                <a:solidFill>
                  <a:srgbClr val="1E1C11"/>
                </a:solidFill>
                <a:latin typeface="Arial MT"/>
                <a:cs typeface="Arial MT"/>
              </a:rPr>
              <a:t>CONTRATISTA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 EXTENSIÓN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AMPLIACIÓN, 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SI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ES EL CASO, DE LA GARANTÍA DEL </a:t>
            </a:r>
            <a:r>
              <a:rPr sz="2400" spc="-35" dirty="0">
                <a:solidFill>
                  <a:srgbClr val="1E1C11"/>
                </a:solidFill>
                <a:latin typeface="Arial MT"/>
                <a:cs typeface="Arial MT"/>
              </a:rPr>
              <a:t>CONTRATO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ESTABILIDAD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 LA OBRA,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 CALIDAD DEL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BIEN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SERVICIO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SUMINISTRADO,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A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PROVISIÓN DE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REPUESTOS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ACCESORIOS, </a:t>
            </a:r>
            <a:r>
              <a:rPr sz="2400" spc="-25" dirty="0">
                <a:solidFill>
                  <a:srgbClr val="1E1C11"/>
                </a:solidFill>
                <a:latin typeface="Arial MT"/>
                <a:cs typeface="Arial MT"/>
              </a:rPr>
              <a:t>AL 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0" dirty="0">
                <a:solidFill>
                  <a:srgbClr val="1E1C11"/>
                </a:solidFill>
                <a:latin typeface="Arial MT"/>
                <a:cs typeface="Arial MT"/>
              </a:rPr>
              <a:t>PAGO</a:t>
            </a:r>
            <a:r>
              <a:rPr sz="24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SALARIOS,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PRESTACIONES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INDEMNIZACIONES,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A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RESPONSABILIDAD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CIVIL</a:t>
            </a:r>
            <a:r>
              <a:rPr sz="2400" spc="4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60" dirty="0">
                <a:solidFill>
                  <a:srgbClr val="1E1C11"/>
                </a:solidFill>
                <a:latin typeface="Arial MT"/>
                <a:cs typeface="Arial MT"/>
              </a:rPr>
              <a:t>Y,</a:t>
            </a:r>
            <a:r>
              <a:rPr sz="2400" spc="-1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400" spc="5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GENERAL</a:t>
            </a:r>
            <a:r>
              <a:rPr sz="2400"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0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400" spc="5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65" dirty="0">
                <a:solidFill>
                  <a:srgbClr val="1E1C11"/>
                </a:solidFill>
                <a:latin typeface="Arial MT"/>
                <a:cs typeface="Arial MT"/>
              </a:rPr>
              <a:t>AVALAR</a:t>
            </a:r>
            <a:r>
              <a:rPr sz="2400"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endParaRPr sz="2400">
              <a:latin typeface="Arial MT"/>
              <a:cs typeface="Arial MT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05864" y="4884083"/>
          <a:ext cx="7415529" cy="10722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32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9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0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3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9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3139">
                <a:tc>
                  <a:txBody>
                    <a:bodyPr/>
                    <a:lstStyle/>
                    <a:p>
                      <a:pPr marL="31750">
                        <a:lnSpc>
                          <a:spcPts val="2655"/>
                        </a:lnSpc>
                      </a:pPr>
                      <a:r>
                        <a:rPr sz="2400" spc="-5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OBLIGACIONES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2655"/>
                        </a:lnSpc>
                      </a:pPr>
                      <a:r>
                        <a:rPr sz="2400" spc="-5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QUE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9230">
                        <a:lnSpc>
                          <a:spcPts val="2655"/>
                        </a:lnSpc>
                      </a:pPr>
                      <a:r>
                        <a:rPr sz="2400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DEBA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2880" algn="r">
                        <a:lnSpc>
                          <a:spcPts val="2655"/>
                        </a:lnSpc>
                      </a:pPr>
                      <a:r>
                        <a:rPr sz="2400" spc="-5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CUMPLIR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3655" algn="r">
                        <a:lnSpc>
                          <a:spcPts val="2655"/>
                        </a:lnSpc>
                      </a:pPr>
                      <a:r>
                        <a:rPr sz="2400" spc="-5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CON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31750">
                        <a:lnSpc>
                          <a:spcPts val="2750"/>
                        </a:lnSpc>
                      </a:pPr>
                      <a:r>
                        <a:rPr sz="2400" spc="-5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POSTERIORIDAD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9895">
                        <a:lnSpc>
                          <a:spcPts val="2750"/>
                        </a:lnSpc>
                      </a:pPr>
                      <a:r>
                        <a:rPr sz="2400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0">
                        <a:lnSpc>
                          <a:spcPts val="2750"/>
                        </a:lnSpc>
                      </a:pPr>
                      <a:r>
                        <a:rPr sz="2400" spc="-10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16535" algn="r">
                        <a:lnSpc>
                          <a:spcPts val="2750"/>
                        </a:lnSpc>
                      </a:pPr>
                      <a:r>
                        <a:rPr sz="2400" spc="-5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EXTINCIÓN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750"/>
                        </a:lnSpc>
                      </a:pPr>
                      <a:r>
                        <a:rPr sz="2400" spc="-5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DEL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266">
                <a:tc>
                  <a:txBody>
                    <a:bodyPr/>
                    <a:lstStyle/>
                    <a:p>
                      <a:pPr marL="31750">
                        <a:lnSpc>
                          <a:spcPts val="2680"/>
                        </a:lnSpc>
                      </a:pPr>
                      <a:r>
                        <a:rPr sz="2400" spc="-30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CONTRATO.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8932" y="672211"/>
            <a:ext cx="588899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</a:rPr>
              <a:t>TIPOS</a:t>
            </a:r>
            <a:r>
              <a:rPr sz="4000" spc="-40" dirty="0">
                <a:solidFill>
                  <a:srgbClr val="FF0000"/>
                </a:solidFill>
              </a:rPr>
              <a:t> </a:t>
            </a:r>
            <a:r>
              <a:rPr sz="4000" spc="-5" dirty="0">
                <a:solidFill>
                  <a:srgbClr val="FF0000"/>
                </a:solidFill>
              </a:rPr>
              <a:t>DE</a:t>
            </a:r>
            <a:r>
              <a:rPr sz="4000" spc="-40" dirty="0">
                <a:solidFill>
                  <a:srgbClr val="FF0000"/>
                </a:solidFill>
              </a:rPr>
              <a:t> </a:t>
            </a:r>
            <a:r>
              <a:rPr sz="4000" spc="-5" dirty="0">
                <a:solidFill>
                  <a:srgbClr val="FF0000"/>
                </a:solidFill>
              </a:rPr>
              <a:t>LIQUIDACIÓN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7961" y="1751076"/>
            <a:ext cx="5642609" cy="415518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76017" y="1796035"/>
            <a:ext cx="7335520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3845">
              <a:spcBef>
                <a:spcPts val="100"/>
              </a:spcBef>
            </a:pP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LIQUIDACIÓN</a:t>
            </a:r>
            <a:r>
              <a:rPr sz="24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POR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MUTUO</a:t>
            </a:r>
            <a:r>
              <a:rPr sz="24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ACUERDO</a:t>
            </a:r>
            <a:r>
              <a:rPr sz="24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LAS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FF0000"/>
                </a:solidFill>
                <a:latin typeface="Calibri"/>
                <a:cs typeface="Calibri"/>
              </a:rPr>
              <a:t>PARTES:</a:t>
            </a:r>
            <a:endParaRPr sz="2400">
              <a:latin typeface="Calibri"/>
              <a:cs typeface="Calibri"/>
            </a:endParaRPr>
          </a:p>
          <a:p>
            <a:pPr marL="12700" marR="5080" algn="just"/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Liquidación</a:t>
            </a:r>
            <a:r>
              <a:rPr sz="2400" spc="1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spc="1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contrato</a:t>
            </a:r>
            <a:r>
              <a:rPr sz="2400" spc="8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2400" spc="1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se</a:t>
            </a:r>
            <a:r>
              <a:rPr sz="2400" spc="10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efectúa</a:t>
            </a:r>
            <a:r>
              <a:rPr sz="2400" spc="1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spc="10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forma</a:t>
            </a:r>
            <a:r>
              <a:rPr sz="2400" spc="1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conjunta </a:t>
            </a:r>
            <a:r>
              <a:rPr sz="2400" spc="-5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y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por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mutuo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acuerdo de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las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partes. Debe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llevarse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cabo 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en </a:t>
            </a:r>
            <a:r>
              <a:rPr sz="2400" spc="-5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término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pactado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dentro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contrato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pliego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condiciones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respectiva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convocatoria </a:t>
            </a:r>
            <a:r>
              <a:rPr sz="2400" spc="-30" dirty="0">
                <a:solidFill>
                  <a:srgbClr val="1E1C11"/>
                </a:solidFill>
                <a:latin typeface="Calibri"/>
                <a:cs typeface="Calibri"/>
              </a:rPr>
              <a:t>o,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no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haberse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pactado,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dentro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los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cuatro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(4)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meses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siguientes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2400" spc="-5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expiración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término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previsto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para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ejecución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del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contrato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expedición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del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acto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administrativo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que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ordene</a:t>
            </a:r>
            <a:r>
              <a:rPr sz="2400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5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terminación,</a:t>
            </a:r>
            <a:r>
              <a:rPr sz="2400" spc="5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5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spc="5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5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fecha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spc="5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acuerdo</a:t>
            </a:r>
            <a:r>
              <a:rPr sz="2400" spc="5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2400" spc="5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2400" spc="-5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disponga.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8645" y="1073659"/>
            <a:ext cx="733234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LIQUIDACIÓN</a:t>
            </a:r>
            <a:r>
              <a:rPr sz="24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0000"/>
                </a:solidFill>
                <a:latin typeface="Arial"/>
                <a:cs typeface="Arial"/>
              </a:rPr>
              <a:t>UNILATERAL:</a:t>
            </a:r>
            <a:endParaRPr sz="2400" dirty="0">
              <a:latin typeface="Arial"/>
              <a:cs typeface="Arial"/>
            </a:endParaRPr>
          </a:p>
          <a:p>
            <a:pPr marL="12700" marR="5080" algn="just"/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Liquidación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contrato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realiza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spc="6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forma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unilateral la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entidad pública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contratante,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cuando pese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 la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convocatoria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contratista,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no se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pudo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llevar 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cabo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la liquidación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por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mutuo acuerdo del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contrato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(por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no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concurrencia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el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desacuerdo</a:t>
            </a:r>
            <a:r>
              <a:rPr sz="2400" spc="1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spc="1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2400" spc="1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partes</a:t>
            </a:r>
            <a:r>
              <a:rPr sz="2400" spc="1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sobre</a:t>
            </a:r>
            <a:r>
              <a:rPr sz="2400" spc="1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spc="1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particular).</a:t>
            </a:r>
            <a:r>
              <a:rPr sz="2400"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58644" y="3634485"/>
            <a:ext cx="36087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264920" algn="l"/>
                <a:tab pos="1685925" algn="l"/>
                <a:tab pos="2767965" algn="l"/>
                <a:tab pos="335915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efectúa	a	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avés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58645" y="3999942"/>
            <a:ext cx="38487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071370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nistra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ivo	debidame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te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95186" y="3634486"/>
            <a:ext cx="349440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tabLst>
                <a:tab pos="1722755" algn="l"/>
                <a:tab pos="2315210" algn="l"/>
                <a:tab pos="2906395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x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edición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to 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motivado,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13218" y="3999942"/>
            <a:ext cx="14751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054735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ntro	del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58645" y="4366387"/>
            <a:ext cx="7331709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término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meses,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contados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partir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vencimiento del plazo para realizar la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liquidación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por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mutuo acuerdo (artículo </a:t>
            </a:r>
            <a:r>
              <a:rPr sz="2400" spc="-95" dirty="0">
                <a:solidFill>
                  <a:srgbClr val="1E1C11"/>
                </a:solidFill>
                <a:latin typeface="Arial MT"/>
                <a:cs typeface="Arial MT"/>
              </a:rPr>
              <a:t>11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Ley </a:t>
            </a:r>
            <a:r>
              <a:rPr sz="2400" spc="-50" dirty="0">
                <a:solidFill>
                  <a:srgbClr val="1E1C11"/>
                </a:solidFill>
                <a:latin typeface="Arial MT"/>
                <a:cs typeface="Arial MT"/>
              </a:rPr>
              <a:t>1150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 2007) o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hasta el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vencimiento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término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caducidad de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acción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contractual.</a:t>
            </a:r>
            <a:endParaRPr sz="2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1218" y="1437259"/>
            <a:ext cx="7279005" cy="87884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50800"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0000"/>
                </a:solidFill>
              </a:rPr>
              <a:t>LIQUIDACIÓN</a:t>
            </a:r>
            <a:r>
              <a:rPr sz="2800" dirty="0">
                <a:solidFill>
                  <a:srgbClr val="FF0000"/>
                </a:solidFill>
              </a:rPr>
              <a:t> </a:t>
            </a:r>
            <a:r>
              <a:rPr sz="2800" spc="-5" dirty="0">
                <a:solidFill>
                  <a:srgbClr val="FF0000"/>
                </a:solidFill>
              </a:rPr>
              <a:t>JUDICIAL:</a:t>
            </a:r>
            <a:endParaRPr sz="2800"/>
          </a:p>
          <a:p>
            <a:pPr algn="ctr">
              <a:lnSpc>
                <a:spcPct val="100000"/>
              </a:lnSpc>
            </a:pPr>
            <a:r>
              <a:rPr sz="2800" b="0" dirty="0">
                <a:solidFill>
                  <a:srgbClr val="1E1C11"/>
                </a:solidFill>
                <a:latin typeface="Arial MT"/>
                <a:cs typeface="Arial MT"/>
              </a:rPr>
              <a:t>Liquidación</a:t>
            </a:r>
            <a:r>
              <a:rPr sz="2800" b="0"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1E1C11"/>
                </a:solidFill>
                <a:latin typeface="Arial MT"/>
                <a:cs typeface="Arial MT"/>
              </a:rPr>
              <a:t>realizada</a:t>
            </a:r>
            <a:r>
              <a:rPr sz="2800" b="0"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800" b="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800" b="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1E1C11"/>
                </a:solidFill>
                <a:latin typeface="Arial MT"/>
                <a:cs typeface="Arial MT"/>
              </a:rPr>
              <a:t>Juez</a:t>
            </a:r>
            <a:r>
              <a:rPr sz="2800" b="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800" b="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2800" b="0" dirty="0">
                <a:solidFill>
                  <a:srgbClr val="939393"/>
                </a:solidFill>
                <a:latin typeface="Arial MT"/>
                <a:cs typeface="Arial MT"/>
              </a:rPr>
              <a:t>.</a:t>
            </a:r>
            <a:endParaRPr sz="2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4600" y="898208"/>
            <a:ext cx="6534150" cy="506158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589915" marR="582930" indent="1617345">
              <a:lnSpc>
                <a:spcPts val="2690"/>
              </a:lnSpc>
              <a:spcBef>
                <a:spcPts val="740"/>
              </a:spcBef>
            </a:pP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¿QUE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ÉS</a:t>
            </a: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LA 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006FC0"/>
                </a:solidFill>
                <a:latin typeface="Arial"/>
                <a:cs typeface="Arial"/>
              </a:rPr>
              <a:t>INTERVENTORÍA</a:t>
            </a:r>
            <a:r>
              <a:rPr sz="2800" b="1" spc="-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–</a:t>
            </a:r>
            <a:r>
              <a:rPr sz="2800" b="1" spc="-11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85" dirty="0">
                <a:solidFill>
                  <a:srgbClr val="006FC0"/>
                </a:solidFill>
                <a:latin typeface="Arial"/>
                <a:cs typeface="Arial"/>
              </a:rPr>
              <a:t>ART.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83 </a:t>
            </a: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EA?</a:t>
            </a:r>
            <a:endParaRPr sz="2800" dirty="0">
              <a:latin typeface="Arial"/>
              <a:cs typeface="Arial"/>
            </a:endParaRPr>
          </a:p>
          <a:p>
            <a:pPr marL="12700" marR="5080" algn="just">
              <a:lnSpc>
                <a:spcPct val="80000"/>
              </a:lnSpc>
              <a:spcBef>
                <a:spcPts val="695"/>
              </a:spcBef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Consistirá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el seguimiento técnico que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sobre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el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cumplimiento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800" spc="7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contrato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realice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una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persona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natural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jurídica,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contratada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tal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 fin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entidad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estatal,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seguimiento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del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suponga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conocimiento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especializado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 la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materia,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cuando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complejidad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 la extensión del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mismo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lo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justifiquen.</a:t>
            </a:r>
            <a:endParaRPr sz="2800" dirty="0">
              <a:latin typeface="Arial MT"/>
              <a:cs typeface="Arial MT"/>
            </a:endParaRPr>
          </a:p>
          <a:p>
            <a:pPr marL="12700" marR="5080" algn="just">
              <a:lnSpc>
                <a:spcPct val="80000"/>
              </a:lnSpc>
              <a:spcBef>
                <a:spcPts val="675"/>
              </a:spcBef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Cuando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entidad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lo JUSTIFIQUE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podrá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contratar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interventoría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integral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un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contrato.</a:t>
            </a:r>
            <a:endParaRPr sz="2800" dirty="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8337" y="80773"/>
            <a:ext cx="1805939" cy="949451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1" y="1574291"/>
            <a:ext cx="8325611" cy="36835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11781" y="1633855"/>
            <a:ext cx="7959090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 algn="just">
              <a:spcBef>
                <a:spcPts val="105"/>
              </a:spcBef>
              <a:buChar char="•"/>
              <a:tabLst>
                <a:tab pos="29972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Remitir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ordenador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del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gasto,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dentro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de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dos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(2)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meses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siguientes a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terminación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contrato,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proyecto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acta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liquidación</a:t>
            </a:r>
            <a:r>
              <a:rPr sz="2000" spc="5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bilateral,</a:t>
            </a:r>
            <a:r>
              <a:rPr sz="2000" spc="5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000" spc="5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formato</a:t>
            </a:r>
            <a:r>
              <a:rPr sz="2000" spc="5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diseñado</a:t>
            </a:r>
            <a:r>
              <a:rPr sz="2000" spc="5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000" spc="5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tal</a:t>
            </a:r>
            <a:r>
              <a:rPr sz="2000" spc="5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fin,</a:t>
            </a:r>
            <a:r>
              <a:rPr sz="2000" spc="5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000" spc="5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casos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en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aplique,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respectivos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soportes</a:t>
            </a:r>
            <a:r>
              <a:rPr sz="2000" spc="5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cumplimiento cabal del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objeto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contrato, entre estos: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informe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del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supervisor/interventor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que evidencie el cumplimiento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total,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acta 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recibo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final y terminación,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cuenta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cobro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factura, los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documentos,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certificaciones, recibos, o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constancias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encontrarse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al día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en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aportes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Sistema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Seguridad Social y parafiscales.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Para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este efecto, deberá documentarse 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gestión adelantada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ante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2000" spc="-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liquidar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2000" spc="-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manera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bilateral.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DEED51A6-4601-412F-B8C6-CC3BAD9AD5FF}"/>
              </a:ext>
            </a:extLst>
          </p:cNvPr>
          <p:cNvSpPr txBox="1">
            <a:spLocks/>
          </p:cNvSpPr>
          <p:nvPr/>
        </p:nvSpPr>
        <p:spPr>
          <a:xfrm>
            <a:off x="1828801" y="455860"/>
            <a:ext cx="7858226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065" marR="508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-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DEBERES</a:t>
            </a:r>
            <a:r>
              <a:rPr kumimoji="0" lang="es-ES" sz="2800" b="1" i="0" u="none" strike="noStrike" kern="0" cap="none" spc="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FRENTE</a:t>
            </a:r>
            <a:r>
              <a:rPr kumimoji="0" lang="es-ES" sz="2800" b="1" i="0" u="none" strike="noStrike" kern="0" cap="none" spc="-10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</a:t>
            </a:r>
            <a:r>
              <a:rPr kumimoji="0" lang="es-ES" sz="2800" b="1" i="0" u="none" strike="noStrike" kern="0" cap="none" spc="-12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LA </a:t>
            </a:r>
            <a:r>
              <a:rPr kumimoji="0" lang="es-ES" sz="2800" b="1" i="0" u="none" strike="noStrike" kern="0" cap="none" spc="-76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LIQUIDACIÓN</a:t>
            </a:r>
            <a:r>
              <a:rPr kumimoji="0" lang="es-ES" sz="2800" b="1" i="0" u="none" strike="noStrike" kern="0" cap="none" spc="1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DEL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4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CONTRATO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AFE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1" y="2878835"/>
            <a:ext cx="3073907" cy="211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73371" y="1752091"/>
            <a:ext cx="4760595" cy="3811904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99085" marR="5715" indent="-287020" algn="just">
              <a:lnSpc>
                <a:spcPts val="1939"/>
              </a:lnSpc>
              <a:spcBef>
                <a:spcPts val="345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Aquellas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actas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liquidación</a:t>
            </a:r>
            <a:r>
              <a:rPr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deban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ser suscritas por el Director General de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Aerocivil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serán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remitidas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Dirección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Administrativa,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 revisión.</a:t>
            </a:r>
            <a:endParaRPr>
              <a:latin typeface="Arial MT"/>
              <a:cs typeface="Arial MT"/>
            </a:endParaRPr>
          </a:p>
          <a:p>
            <a:pPr marL="299085" marR="5080" indent="-287020" algn="just">
              <a:lnSpc>
                <a:spcPct val="90000"/>
              </a:lnSpc>
              <a:spcBef>
                <a:spcPts val="420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no efectuarse la liquidación bilateral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contrato en los términos previstos en este,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remitir a la Dirección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Administrativa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AEROCIVIL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dentro 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los quince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(15) días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hábiles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siguientes,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 proyecto 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acta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liquidación unilateral, anexando, el balance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financiero,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técnico,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legal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y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administrativo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fin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impulsar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liquidación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unilateral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negocio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jurídico.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contratos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celebrados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en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 nivel territorial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deberá remitirse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Director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Regional.</a:t>
            </a:r>
            <a:endParaRPr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57232" y="6568748"/>
            <a:ext cx="300355" cy="162224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8100">
              <a:spcBef>
                <a:spcPts val="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107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3CB70F6-D973-4C9D-88BA-CA9CBA30C930}"/>
              </a:ext>
            </a:extLst>
          </p:cNvPr>
          <p:cNvSpPr txBox="1">
            <a:spLocks/>
          </p:cNvSpPr>
          <p:nvPr/>
        </p:nvSpPr>
        <p:spPr>
          <a:xfrm>
            <a:off x="1715589" y="577780"/>
            <a:ext cx="7858226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065" marR="508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-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DEBERES</a:t>
            </a:r>
            <a:r>
              <a:rPr kumimoji="0" lang="es-ES" sz="2800" b="1" i="0" u="none" strike="noStrike" kern="0" cap="none" spc="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FRENTE</a:t>
            </a:r>
            <a:r>
              <a:rPr kumimoji="0" lang="es-ES" sz="2800" b="1" i="0" u="none" strike="noStrike" kern="0" cap="none" spc="-10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</a:t>
            </a:r>
            <a:r>
              <a:rPr kumimoji="0" lang="es-ES" sz="2800" b="1" i="0" u="none" strike="noStrike" kern="0" cap="none" spc="-12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LA </a:t>
            </a:r>
            <a:r>
              <a:rPr kumimoji="0" lang="es-ES" sz="2800" b="1" i="0" u="none" strike="noStrike" kern="0" cap="none" spc="-76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LIQUIDACIÓN</a:t>
            </a:r>
            <a:r>
              <a:rPr kumimoji="0" lang="es-ES" sz="2800" b="1" i="0" u="none" strike="noStrike" kern="0" cap="none" spc="1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DEL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4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CONTRATO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AFE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004" y="341465"/>
            <a:ext cx="6196965" cy="87459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1319530">
              <a:lnSpc>
                <a:spcPct val="100000"/>
              </a:lnSpc>
              <a:spcBef>
                <a:spcPts val="100"/>
              </a:spcBef>
            </a:pPr>
            <a:r>
              <a:rPr sz="2800" b="1" kern="0" spc="-10" dirty="0">
                <a:solidFill>
                  <a:srgbClr val="00AFEF"/>
                </a:solidFill>
                <a:latin typeface="Arial"/>
                <a:cs typeface="Arial"/>
              </a:rPr>
              <a:t>PROCEDIMIENTO  LIQUIDACIÓN DEL CONTRATO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27656" y="1586611"/>
            <a:ext cx="5849620" cy="368363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99085" marR="5080" indent="-287020" algn="just">
              <a:lnSpc>
                <a:spcPct val="90000"/>
              </a:lnSpc>
              <a:spcBef>
                <a:spcPts val="385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supervisor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interventor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citará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por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correo certificado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al contratista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para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comparezca</a:t>
            </a:r>
            <a:r>
              <a:rPr sz="2400" spc="6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spc="6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2400" spc="6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dependencias</a:t>
            </a:r>
            <a:r>
              <a:rPr sz="2400" spc="6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spc="6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AEROCIVIL dentro de los cinco (5)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días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calendario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siguientes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recibo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comunicación,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 el fin de suscribir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acta de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liquidación del contrato.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 oficio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citación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se acompañará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de una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copia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proyecto del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acta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 liquidación, con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fin</a:t>
            </a:r>
            <a:r>
              <a:rPr sz="2400"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spc="1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400"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2400" spc="1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pueda</a:t>
            </a:r>
            <a:r>
              <a:rPr sz="2400" spc="1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revisar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analizar</a:t>
            </a:r>
            <a:r>
              <a:rPr sz="2400" spc="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4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datos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consignados</a:t>
            </a:r>
            <a:r>
              <a:rPr sz="2400" spc="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 ella.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5176" y="2159507"/>
            <a:ext cx="2750820" cy="27508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857232" y="6568748"/>
            <a:ext cx="300355" cy="162224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8100">
              <a:spcBef>
                <a:spcPts val="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108</a:t>
            </a:r>
            <a:endParaRPr sz="10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004" y="341465"/>
            <a:ext cx="6196965" cy="87459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1319530">
              <a:lnSpc>
                <a:spcPct val="100000"/>
              </a:lnSpc>
              <a:spcBef>
                <a:spcPts val="100"/>
              </a:spcBef>
            </a:pPr>
            <a:r>
              <a:rPr sz="2800" b="1" kern="0" spc="-10" dirty="0">
                <a:solidFill>
                  <a:srgbClr val="00AFEF"/>
                </a:solidFill>
                <a:latin typeface="Arial"/>
                <a:cs typeface="Arial"/>
              </a:rPr>
              <a:t>PROCEDIMIENTO  LIQUIDACIÓN DEL CONTRATO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55517" y="1587754"/>
            <a:ext cx="6379210" cy="4097654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99085" marR="5080" indent="-287020" algn="just">
              <a:lnSpc>
                <a:spcPts val="1730"/>
              </a:lnSpc>
              <a:spcBef>
                <a:spcPts val="310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 caso de que el contratista o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uno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 sus integrantes,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si se trata 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estructura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plural,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se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encuentre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liquidación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judicial,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16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supervisor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interventor,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según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corresponda,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remitirá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copia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proyecto de acta de liquidación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al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gerente liquidador designado por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Superintendencia respectiva, para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su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correspondiente revisión y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posterior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suscripción.</a:t>
            </a:r>
            <a:endParaRPr sz="1600">
              <a:latin typeface="Arial MT"/>
              <a:cs typeface="Arial MT"/>
            </a:endParaRPr>
          </a:p>
          <a:p>
            <a:pPr marL="299085" marR="6350" indent="-287020" algn="just">
              <a:lnSpc>
                <a:spcPts val="1730"/>
              </a:lnSpc>
              <a:spcBef>
                <a:spcPts val="375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 Acta de Liquidación deberá ser suscrita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por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1600" spc="43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por 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 ordenador del gasto correspondiente, de conformidad con los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actos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delegación</a:t>
            </a:r>
            <a:r>
              <a:rPr sz="16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vigentes.</a:t>
            </a:r>
            <a:endParaRPr sz="1600">
              <a:latin typeface="Arial MT"/>
              <a:cs typeface="Arial MT"/>
            </a:endParaRPr>
          </a:p>
          <a:p>
            <a:pPr marL="299085" marR="6350" indent="-287020" algn="just">
              <a:lnSpc>
                <a:spcPct val="90000"/>
              </a:lnSpc>
              <a:spcBef>
                <a:spcPts val="355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Suscrita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partes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acta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liquidación,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supervisor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interventor,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procederá a digitalizar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información y a registrarla en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sistema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gestión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documental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existente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en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Aerocivil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publicarla</a:t>
            </a:r>
            <a:r>
              <a:rPr sz="1600" spc="1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spc="1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1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SECOP</a:t>
            </a:r>
            <a:r>
              <a:rPr sz="1600" spc="17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II,</a:t>
            </a:r>
            <a:r>
              <a:rPr sz="1600" spc="1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según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corresponda,</a:t>
            </a:r>
            <a:r>
              <a:rPr sz="1600" spc="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dentro</a:t>
            </a:r>
            <a:r>
              <a:rPr sz="1600" spc="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1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tres</a:t>
            </a:r>
            <a:endParaRPr sz="1600">
              <a:latin typeface="Arial MT"/>
              <a:cs typeface="Arial MT"/>
            </a:endParaRPr>
          </a:p>
          <a:p>
            <a:pPr marL="299085" marR="5080" algn="just">
              <a:lnSpc>
                <a:spcPts val="1730"/>
              </a:lnSpc>
              <a:spcBef>
                <a:spcPts val="25"/>
              </a:spcBef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(3)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días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hábiles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siguientes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suscripción.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1600" spc="4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este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se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deba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publicar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SECOP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I,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registro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correspondiente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lo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efectuará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responsable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Dirección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Administrativa,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una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vez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recibido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remitido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 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Unidad</a:t>
            </a:r>
            <a:r>
              <a:rPr sz="16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Ejecutora.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4687" y="2008632"/>
            <a:ext cx="1763268" cy="17617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857232" y="6568748"/>
            <a:ext cx="300355" cy="162224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8100">
              <a:spcBef>
                <a:spcPts val="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109</a:t>
            </a:r>
            <a:endParaRPr sz="10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004" y="341465"/>
            <a:ext cx="6196965" cy="87459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1319530">
              <a:lnSpc>
                <a:spcPct val="100000"/>
              </a:lnSpc>
              <a:spcBef>
                <a:spcPts val="100"/>
              </a:spcBef>
            </a:pPr>
            <a:r>
              <a:rPr sz="2800" b="1" kern="0" spc="-10" dirty="0">
                <a:solidFill>
                  <a:srgbClr val="00AFEF"/>
                </a:solidFill>
                <a:latin typeface="Arial"/>
                <a:cs typeface="Arial"/>
              </a:rPr>
              <a:t>PROCEDIMIENTO  LIQUIDACIÓN DEL CONTRATO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882631" y="6568748"/>
            <a:ext cx="249554" cy="162224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spcBef>
                <a:spcPts val="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111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27656" y="1583182"/>
            <a:ext cx="8206740" cy="455295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99085" marR="5080" indent="-287020" algn="just">
              <a:lnSpc>
                <a:spcPct val="90000"/>
              </a:lnSpc>
              <a:spcBef>
                <a:spcPts val="315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para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liquidación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contrato,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presente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certificado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modificación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 garantía única constituida en los amparos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post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contractuales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tales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como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de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estabilidad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obra,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calidad</a:t>
            </a:r>
            <a:r>
              <a:rPr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servicio 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calidad 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correcto funcionamiento, salarios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prestaciones sociales,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 supervisor o interventor deberá enviar al garante copia del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acta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recibo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definitivo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objeto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pactado,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o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posesión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obra,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fin</a:t>
            </a:r>
            <a:r>
              <a:rPr spc="5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informarle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día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partir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cual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empieza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contarse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vigencia</a:t>
            </a:r>
            <a:r>
              <a:rPr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5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garantía post- contractual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con esta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comunicación se continuará 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trámite 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liquidatario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contrato. 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no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obtenerse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modificación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 garantía única,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activación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los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amparos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postcontractuales,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deberá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exigir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reposición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la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garantía al contratista, so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pena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 inicio de las actuaciones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sancionatorias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administrativas</a:t>
            </a:r>
            <a:r>
              <a:rPr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45" dirty="0">
                <a:solidFill>
                  <a:srgbClr val="1E1C11"/>
                </a:solidFill>
                <a:latin typeface="Arial MT"/>
                <a:cs typeface="Arial MT"/>
              </a:rPr>
              <a:t>ley.</a:t>
            </a:r>
            <a:endParaRPr>
              <a:latin typeface="Arial MT"/>
              <a:cs typeface="Arial MT"/>
            </a:endParaRPr>
          </a:p>
          <a:p>
            <a:pPr marL="299085" marR="5080" indent="-287020" algn="just">
              <a:lnSpc>
                <a:spcPct val="90000"/>
              </a:lnSpc>
              <a:spcBef>
                <a:spcPts val="430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el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interventor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supervisor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certifique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cumplimiento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obligaciones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relacionadas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pago</a:t>
            </a:r>
            <a:r>
              <a:rPr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Seguridad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Social Integral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Parafiscales, el ordenador del gasto compulsará copia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acta</a:t>
            </a:r>
            <a:r>
              <a:rPr spc="1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liquidación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Unidad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Gestión</a:t>
            </a:r>
            <a:r>
              <a:rPr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Pensional</a:t>
            </a:r>
            <a:r>
              <a:rPr spc="1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pc="1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Parafiscales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adscrita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al Ministerio de Hacienda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Crédito Público, con 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fin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 adelanten las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acciones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pertinentes</a:t>
            </a:r>
            <a:r>
              <a:rPr spc="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presunto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incumplimiento</a:t>
            </a:r>
            <a:r>
              <a:rPr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contratista.</a:t>
            </a:r>
            <a:endParaRPr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02943" y="1730121"/>
            <a:ext cx="8187055" cy="3013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Artículo</a:t>
            </a:r>
            <a:r>
              <a:rPr sz="2800" b="1" spc="7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2.2.1.1.2.4.3.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Obligaciones</a:t>
            </a:r>
            <a:r>
              <a:rPr sz="2800" b="1" spc="77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posteriores </a:t>
            </a:r>
            <a:r>
              <a:rPr sz="2800" b="1" spc="-7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a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la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liquidación</a:t>
            </a:r>
            <a:r>
              <a:rPr sz="2800" b="1" dirty="0">
                <a:solidFill>
                  <a:srgbClr val="939393"/>
                </a:solidFill>
                <a:latin typeface="Arial"/>
                <a:cs typeface="Arial"/>
              </a:rPr>
              <a:t>.</a:t>
            </a:r>
            <a:r>
              <a:rPr sz="2800" b="1" spc="5" dirty="0">
                <a:solidFill>
                  <a:srgbClr val="939393"/>
                </a:solidFill>
                <a:latin typeface="Arial"/>
                <a:cs typeface="Arial"/>
              </a:rPr>
              <a:t> </a:t>
            </a:r>
            <a:r>
              <a:rPr sz="2800" i="1" spc="-15" dirty="0">
                <a:solidFill>
                  <a:srgbClr val="1E1C11"/>
                </a:solidFill>
                <a:latin typeface="Arial"/>
                <a:cs typeface="Arial"/>
              </a:rPr>
              <a:t>Vencidos</a:t>
            </a:r>
            <a:r>
              <a:rPr sz="2800" i="1" spc="-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los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términos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las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garantías</a:t>
            </a:r>
            <a:r>
              <a:rPr sz="2800" i="1" spc="3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800" i="1" spc="3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calidad,</a:t>
            </a:r>
            <a:r>
              <a:rPr sz="2800" i="1" spc="3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estabilidad</a:t>
            </a:r>
            <a:r>
              <a:rPr sz="2800" i="1" spc="3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sz="2800" i="1" spc="3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mantenimiento, </a:t>
            </a:r>
            <a:r>
              <a:rPr sz="2800" i="1" spc="-7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las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condiciones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disposición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final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o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recuperación ambiental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 las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obras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o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bienes,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la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Entidad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Estatal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debe dejar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constancia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del cierre del </a:t>
            </a:r>
            <a:r>
              <a:rPr sz="2800" i="1" spc="-7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expediente</a:t>
            </a:r>
            <a:r>
              <a:rPr sz="2800" i="1" spc="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Proceso</a:t>
            </a:r>
            <a:r>
              <a:rPr sz="2800" i="1" spc="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Contratación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.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4AA41894-7666-457D-BECE-7AE5EF6032AF}"/>
              </a:ext>
            </a:extLst>
          </p:cNvPr>
          <p:cNvSpPr txBox="1">
            <a:spLocks/>
          </p:cNvSpPr>
          <p:nvPr/>
        </p:nvSpPr>
        <p:spPr>
          <a:xfrm>
            <a:off x="3177659" y="675786"/>
            <a:ext cx="51708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CIERRE</a:t>
            </a:r>
            <a:r>
              <a:rPr kumimoji="0" lang="es-CO" sz="3200" b="1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DEL</a:t>
            </a:r>
            <a:r>
              <a:rPr kumimoji="0" lang="es-CO" sz="3200" b="1" i="0" u="none" strike="noStrike" kern="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EXPEDIENTE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9064" y="1756411"/>
            <a:ext cx="8188325" cy="4049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Agencia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Nacional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Contratación,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Respuesta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consulta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# 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4201912000004390,</a:t>
            </a:r>
            <a:r>
              <a:rPr sz="22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2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14</a:t>
            </a:r>
            <a:r>
              <a:rPr sz="22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2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agosto</a:t>
            </a:r>
            <a:r>
              <a:rPr sz="22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2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2019.</a:t>
            </a:r>
            <a:r>
              <a:rPr sz="22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Sala</a:t>
            </a:r>
            <a:r>
              <a:rPr sz="2200" spc="1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2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Consulta </a:t>
            </a:r>
            <a:r>
              <a:rPr sz="2200" spc="-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y Servicio Civil del Consejo de Estado, en concepto del 8 de 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marzo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2017, radicado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N.º 2298 y con 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ponencia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del Consejero 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Edgar</a:t>
            </a:r>
            <a:r>
              <a:rPr sz="2200" spc="57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González,</a:t>
            </a:r>
            <a:r>
              <a:rPr sz="2200" spc="5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manifestó</a:t>
            </a:r>
            <a:r>
              <a:rPr sz="2200" spc="5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respecto</a:t>
            </a:r>
            <a:r>
              <a:rPr sz="2200" spc="5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200" spc="5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trámite</a:t>
            </a:r>
            <a:r>
              <a:rPr sz="2200" spc="5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200" spc="5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cierre</a:t>
            </a:r>
            <a:r>
              <a:rPr sz="2200" spc="5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200" spc="-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expediente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Proceso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Contratación</a:t>
            </a:r>
            <a:r>
              <a:rPr sz="22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que:</a:t>
            </a:r>
            <a:r>
              <a:rPr sz="22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“(…)</a:t>
            </a:r>
            <a:r>
              <a:rPr sz="22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procede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 cuando se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ha efectuado la liquidación del contrato, a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efectos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 dejar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las constancias sobre el vencimiento de las garantías y la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 condición </a:t>
            </a:r>
            <a:r>
              <a:rPr sz="2200" i="1" spc="-10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los bienes y obras desde la perspectiva ambiental, y </a:t>
            </a:r>
            <a:r>
              <a:rPr sz="2200" i="1" spc="-6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también en los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casos </a:t>
            </a:r>
            <a:r>
              <a:rPr sz="2200" i="1" spc="-10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los cuales no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se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haya efectuado dicha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liquidación,</a:t>
            </a:r>
            <a:r>
              <a:rPr sz="2200" i="1" spc="1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200" i="1" spc="18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efectos</a:t>
            </a:r>
            <a:r>
              <a:rPr sz="2200" i="1" spc="1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200" i="1" spc="18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dejar</a:t>
            </a:r>
            <a:r>
              <a:rPr sz="2200" i="1" spc="1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constancia</a:t>
            </a:r>
            <a:r>
              <a:rPr sz="2200" i="1" spc="1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sobre</a:t>
            </a:r>
            <a:r>
              <a:rPr sz="2200" i="1" spc="1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el</a:t>
            </a:r>
            <a:r>
              <a:rPr sz="2200" i="1" spc="18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punto</a:t>
            </a:r>
            <a:r>
              <a:rPr sz="2200" i="1" spc="1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final</a:t>
            </a:r>
            <a:r>
              <a:rPr sz="2200" i="1" spc="1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200" i="1" spc="-5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la actuación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contractual”.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16D38FA-DFF0-40FD-9DCD-63508B469D93}"/>
              </a:ext>
            </a:extLst>
          </p:cNvPr>
          <p:cNvSpPr txBox="1">
            <a:spLocks/>
          </p:cNvSpPr>
          <p:nvPr/>
        </p:nvSpPr>
        <p:spPr>
          <a:xfrm>
            <a:off x="3034784" y="923436"/>
            <a:ext cx="51708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CIERRE</a:t>
            </a:r>
            <a:r>
              <a:rPr kumimoji="0" lang="es-CO" sz="3200" b="1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DEL</a:t>
            </a:r>
            <a:r>
              <a:rPr kumimoji="0" lang="es-CO" sz="3200" b="1" i="0" u="none" strike="noStrike" kern="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EXPEDIENTE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7068" y="591058"/>
            <a:ext cx="4850257" cy="3865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37177" y="4754372"/>
            <a:ext cx="4314952" cy="3718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9805" y="5242052"/>
            <a:ext cx="3392678" cy="31216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28644" y="1074419"/>
            <a:ext cx="48768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52066" y="1843798"/>
            <a:ext cx="8248650" cy="2368550"/>
          </a:xfrm>
          <a:prstGeom prst="rect">
            <a:avLst/>
          </a:prstGeom>
        </p:spPr>
        <p:txBody>
          <a:bodyPr vert="horz" wrap="square" lIns="0" tIns="223520" rIns="0" bIns="0" rtlCol="0">
            <a:spAutoFit/>
          </a:bodyPr>
          <a:lstStyle/>
          <a:p>
            <a:pPr marL="1483360" algn="just">
              <a:spcBef>
                <a:spcPts val="1760"/>
              </a:spcBef>
            </a:pPr>
            <a:r>
              <a:rPr sz="2800" b="1" spc="-5" dirty="0">
                <a:solidFill>
                  <a:srgbClr val="1E1C11"/>
                </a:solidFill>
                <a:latin typeface="Arial"/>
                <a:cs typeface="Arial"/>
              </a:rPr>
              <a:t>Artículo</a:t>
            </a:r>
            <a:r>
              <a:rPr sz="28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1E1C11"/>
                </a:solidFill>
                <a:latin typeface="Arial"/>
                <a:cs typeface="Arial"/>
              </a:rPr>
              <a:t>6</a:t>
            </a:r>
            <a:r>
              <a:rPr sz="28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1E1C11"/>
                </a:solidFill>
                <a:latin typeface="Arial"/>
                <a:cs typeface="Arial"/>
              </a:rPr>
              <a:t>Constitución</a:t>
            </a:r>
            <a:r>
              <a:rPr sz="2800" b="1" spc="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1E1C11"/>
                </a:solidFill>
                <a:latin typeface="Arial"/>
                <a:cs typeface="Arial"/>
              </a:rPr>
              <a:t>Política</a:t>
            </a:r>
            <a:endParaRPr sz="2800">
              <a:latin typeface="Arial"/>
              <a:cs typeface="Arial"/>
            </a:endParaRPr>
          </a:p>
          <a:p>
            <a:pPr marL="12700" marR="5080" algn="just">
              <a:spcBef>
                <a:spcPts val="1905"/>
              </a:spcBef>
            </a:pP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“Los particulares 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sólo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son 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responsables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ante 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las autoridades por infringir la Constitución 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y </a:t>
            </a:r>
            <a:r>
              <a:rPr sz="32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las</a:t>
            </a:r>
            <a:r>
              <a:rPr sz="3200" i="1" spc="3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leyes.</a:t>
            </a:r>
            <a:r>
              <a:rPr sz="3200" i="1" spc="3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Los</a:t>
            </a:r>
            <a:r>
              <a:rPr sz="3200" i="1" spc="2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servidores</a:t>
            </a:r>
            <a:r>
              <a:rPr sz="3200" i="1" spc="3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públicos</a:t>
            </a:r>
            <a:r>
              <a:rPr sz="3200" i="1" spc="3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lo</a:t>
            </a:r>
            <a:r>
              <a:rPr sz="3200" i="1" spc="3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son</a:t>
            </a:r>
            <a:r>
              <a:rPr sz="3200" i="1" spc="3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por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52066" y="4186174"/>
            <a:ext cx="369189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862965" algn="l"/>
                <a:tab pos="2594610" algn="l"/>
              </a:tabLst>
            </a:pP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a	misma	c</a:t>
            </a:r>
            <a:r>
              <a:rPr sz="3200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usa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90691" y="4186174"/>
            <a:ext cx="32950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134110" algn="l"/>
                <a:tab pos="3068320" algn="l"/>
              </a:tabLst>
            </a:pPr>
            <a:r>
              <a:rPr sz="3200" i="1" spc="-10" dirty="0">
                <a:solidFill>
                  <a:srgbClr val="1E1C11"/>
                </a:solidFill>
                <a:latin typeface="Arial"/>
                <a:cs typeface="Arial"/>
              </a:rPr>
              <a:t>po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r	o</a:t>
            </a:r>
            <a:r>
              <a:rPr sz="3200" i="1" spc="-10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isión	o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13553" y="4186173"/>
            <a:ext cx="427418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460">
              <a:spcBef>
                <a:spcPts val="100"/>
              </a:spcBef>
            </a:pP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endParaRPr sz="3200">
              <a:latin typeface="Arial"/>
              <a:cs typeface="Arial"/>
            </a:endParaRPr>
          </a:p>
          <a:p>
            <a:pPr marL="12700">
              <a:tabLst>
                <a:tab pos="784860" algn="l"/>
                <a:tab pos="2733040" algn="l"/>
                <a:tab pos="3641725" algn="l"/>
              </a:tabLst>
            </a:pPr>
            <a:r>
              <a:rPr sz="3200" i="1" spc="-10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l	e</a:t>
            </a:r>
            <a:r>
              <a:rPr sz="3200" i="1" spc="-10" dirty="0">
                <a:solidFill>
                  <a:srgbClr val="1E1C11"/>
                </a:solidFill>
                <a:latin typeface="Arial"/>
                <a:cs typeface="Arial"/>
              </a:rPr>
              <a:t>j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ercicio	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e	s</a:t>
            </a:r>
            <a:r>
              <a:rPr sz="3200" i="1" spc="-15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52067" y="4673550"/>
            <a:ext cx="3529965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tabLst>
                <a:tab pos="3065780" algn="l"/>
              </a:tabLst>
            </a:pP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extr</a:t>
            </a:r>
            <a:r>
              <a:rPr sz="3200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li</a:t>
            </a:r>
            <a:r>
              <a:rPr sz="3200" i="1" spc="-20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it</a:t>
            </a:r>
            <a:r>
              <a:rPr sz="3200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ción	</a:t>
            </a:r>
            <a:r>
              <a:rPr sz="3200" i="1" spc="-10" dirty="0">
                <a:solidFill>
                  <a:srgbClr val="1E1C11"/>
                </a:solidFill>
                <a:latin typeface="Arial"/>
                <a:cs typeface="Arial"/>
              </a:rPr>
              <a:t>en 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funciones.”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48738" y="1054861"/>
            <a:ext cx="5899150" cy="673100"/>
            <a:chOff x="824738" y="1054861"/>
            <a:chExt cx="5899150" cy="673100"/>
          </a:xfrm>
        </p:grpSpPr>
        <p:sp>
          <p:nvSpPr>
            <p:cNvPr id="8" name="object 8"/>
            <p:cNvSpPr/>
            <p:nvPr/>
          </p:nvSpPr>
          <p:spPr>
            <a:xfrm>
              <a:off x="837438" y="1067561"/>
              <a:ext cx="5873750" cy="647700"/>
            </a:xfrm>
            <a:custGeom>
              <a:avLst/>
              <a:gdLst/>
              <a:ahLst/>
              <a:cxnLst/>
              <a:rect l="l" t="t" r="r" b="b"/>
              <a:pathLst>
                <a:path w="5873750" h="647700">
                  <a:moveTo>
                    <a:pt x="0" y="647700"/>
                  </a:moveTo>
                  <a:lnTo>
                    <a:pt x="5873496" y="647700"/>
                  </a:lnTo>
                  <a:lnTo>
                    <a:pt x="5873496" y="0"/>
                  </a:lnTo>
                  <a:lnTo>
                    <a:pt x="0" y="0"/>
                  </a:lnTo>
                  <a:lnTo>
                    <a:pt x="0" y="647700"/>
                  </a:lnTo>
                  <a:close/>
                </a:path>
              </a:pathLst>
            </a:custGeom>
            <a:ln w="25400">
              <a:solidFill>
                <a:srgbClr val="365B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08148" y="1207020"/>
              <a:ext cx="2126742" cy="3787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0279" y="1238249"/>
              <a:ext cx="2064385" cy="317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69263" y="303530"/>
            <a:ext cx="6436995" cy="1147445"/>
            <a:chOff x="445262" y="303529"/>
            <a:chExt cx="6436995" cy="1147445"/>
          </a:xfrm>
        </p:grpSpPr>
        <p:sp>
          <p:nvSpPr>
            <p:cNvPr id="3" name="object 3"/>
            <p:cNvSpPr/>
            <p:nvPr/>
          </p:nvSpPr>
          <p:spPr>
            <a:xfrm>
              <a:off x="457962" y="316229"/>
              <a:ext cx="6411595" cy="1122045"/>
            </a:xfrm>
            <a:custGeom>
              <a:avLst/>
              <a:gdLst/>
              <a:ahLst/>
              <a:cxnLst/>
              <a:rect l="l" t="t" r="r" b="b"/>
              <a:pathLst>
                <a:path w="6411595" h="1122045">
                  <a:moveTo>
                    <a:pt x="6411468" y="0"/>
                  </a:moveTo>
                  <a:lnTo>
                    <a:pt x="0" y="0"/>
                  </a:lnTo>
                  <a:lnTo>
                    <a:pt x="0" y="1121663"/>
                  </a:lnTo>
                  <a:lnTo>
                    <a:pt x="6411468" y="1121663"/>
                  </a:lnTo>
                  <a:lnTo>
                    <a:pt x="641146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962" y="316229"/>
              <a:ext cx="6411595" cy="1122045"/>
            </a:xfrm>
            <a:custGeom>
              <a:avLst/>
              <a:gdLst/>
              <a:ahLst/>
              <a:cxnLst/>
              <a:rect l="l" t="t" r="r" b="b"/>
              <a:pathLst>
                <a:path w="6411595" h="1122045">
                  <a:moveTo>
                    <a:pt x="0" y="1121663"/>
                  </a:moveTo>
                  <a:lnTo>
                    <a:pt x="6411468" y="1121663"/>
                  </a:lnTo>
                  <a:lnTo>
                    <a:pt x="6411468" y="0"/>
                  </a:lnTo>
                  <a:lnTo>
                    <a:pt x="0" y="0"/>
                  </a:lnTo>
                  <a:lnTo>
                    <a:pt x="0" y="1121663"/>
                  </a:lnTo>
                  <a:close/>
                </a:path>
              </a:pathLst>
            </a:custGeom>
            <a:ln w="25400">
              <a:solidFill>
                <a:srgbClr val="9393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496" y="670559"/>
              <a:ext cx="6232398" cy="4229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985" y="704722"/>
              <a:ext cx="6167920" cy="35699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1200" y="1798320"/>
            <a:ext cx="8229600" cy="432816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882631" y="6556044"/>
            <a:ext cx="249554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122</a:t>
            </a:r>
            <a:endParaRPr sz="10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22068" y="1031619"/>
            <a:ext cx="7608570" cy="352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0770" marR="2331720" algn="ctr">
              <a:lnSpc>
                <a:spcPct val="1101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CONCURR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E</a:t>
            </a: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NC</a:t>
            </a:r>
            <a:r>
              <a:rPr sz="2800" b="1" spc="5" dirty="0">
                <a:solidFill>
                  <a:srgbClr val="006FC0"/>
                </a:solidFill>
                <a:latin typeface="Arial"/>
                <a:cs typeface="Arial"/>
              </a:rPr>
              <a:t>I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A  </a:t>
            </a:r>
            <a:r>
              <a:rPr sz="2800" b="1" spc="-20" dirty="0">
                <a:solidFill>
                  <a:srgbClr val="006FC0"/>
                </a:solidFill>
                <a:latin typeface="Arial"/>
                <a:cs typeface="Arial"/>
              </a:rPr>
              <a:t>INTERVENTOR</a:t>
            </a:r>
            <a:endParaRPr sz="2800">
              <a:latin typeface="Arial"/>
              <a:cs typeface="Arial"/>
            </a:endParaRPr>
          </a:p>
          <a:p>
            <a:pPr algn="ctr">
              <a:spcBef>
                <a:spcPts val="335"/>
              </a:spcBef>
            </a:pP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Y</a:t>
            </a:r>
            <a:r>
              <a:rPr sz="2800" b="1" spc="-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006FC0"/>
                </a:solidFill>
                <a:latin typeface="Arial"/>
                <a:cs typeface="Arial"/>
              </a:rPr>
              <a:t>SUPERVISOR</a:t>
            </a:r>
            <a:r>
              <a:rPr sz="2800" b="1" spc="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–</a:t>
            </a:r>
            <a:r>
              <a:rPr sz="2800" b="1" spc="-1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85" dirty="0">
                <a:solidFill>
                  <a:srgbClr val="006FC0"/>
                </a:solidFill>
                <a:latin typeface="Arial"/>
                <a:cs typeface="Arial"/>
              </a:rPr>
              <a:t>ART.</a:t>
            </a:r>
            <a:r>
              <a:rPr sz="2800" b="1" spc="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83 EA</a:t>
            </a:r>
            <a:endParaRPr sz="2800">
              <a:latin typeface="Arial"/>
              <a:cs typeface="Arial"/>
            </a:endParaRPr>
          </a:p>
          <a:p>
            <a:pPr marL="12700" marR="5080" algn="just">
              <a:lnSpc>
                <a:spcPct val="90000"/>
              </a:lnSpc>
              <a:spcBef>
                <a:spcPts val="675"/>
              </a:spcBef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regla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general,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SERÁN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CONCURRENTES en relación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un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mismo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 sz="2800">
              <a:latin typeface="Arial MT"/>
              <a:cs typeface="Arial MT"/>
            </a:endParaRPr>
          </a:p>
          <a:p>
            <a:pPr marL="12700" marR="5080" algn="just">
              <a:lnSpc>
                <a:spcPts val="3030"/>
              </a:lnSpc>
              <a:spcBef>
                <a:spcPts val="710"/>
              </a:spcBef>
            </a:pP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SI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CONCURREN LA ENTIDAD DEBE DIVIDIR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 FUNCIONES.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65235" y="4357115"/>
            <a:ext cx="1490472" cy="149199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79143" y="1863598"/>
            <a:ext cx="8093075" cy="33801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Artículo 3. Ley </a:t>
            </a:r>
            <a:r>
              <a:rPr b="1" dirty="0">
                <a:solidFill>
                  <a:srgbClr val="FF0000"/>
                </a:solidFill>
                <a:latin typeface="Arial"/>
                <a:cs typeface="Arial"/>
              </a:rPr>
              <a:t>610 de </a:t>
            </a: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2000.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“(…)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el conjunto de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actividades económicas,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jurídicas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tecnológicas,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que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realizan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los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servidores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públicos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las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personas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de derecho privado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que manejen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o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administren recursos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o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fondos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públicos,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tendientes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a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adecuada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correcta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adquisición,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planeación,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conservación,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administración,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custodia,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explotación,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enajenación, consumo, adjudicación,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gasto, inversión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y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disposición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los bienes públicos,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así como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a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la recaudación, manejo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inversión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sus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rentas </a:t>
            </a:r>
            <a:r>
              <a:rPr sz="2000" i="1" spc="-10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orden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a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cumplir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los fines esenciales del Estado, con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sujeción a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los principios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de legalidad, eficiencia,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economía, eficacia,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equidad,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imparcialidad,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moralidad,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transparencia,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publicidad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y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valoración</a:t>
            </a:r>
            <a:r>
              <a:rPr sz="2000" i="1" spc="-4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los</a:t>
            </a:r>
            <a:r>
              <a:rPr sz="2000" i="1" spc="-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costos</a:t>
            </a:r>
            <a:r>
              <a:rPr sz="2000" i="1" spc="-4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ambientales.”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69263" y="303530"/>
            <a:ext cx="6436995" cy="1147445"/>
            <a:chOff x="445262" y="303529"/>
            <a:chExt cx="6436995" cy="1147445"/>
          </a:xfrm>
        </p:grpSpPr>
        <p:sp>
          <p:nvSpPr>
            <p:cNvPr id="3" name="object 3"/>
            <p:cNvSpPr/>
            <p:nvPr/>
          </p:nvSpPr>
          <p:spPr>
            <a:xfrm>
              <a:off x="457962" y="316229"/>
              <a:ext cx="6411595" cy="1122045"/>
            </a:xfrm>
            <a:custGeom>
              <a:avLst/>
              <a:gdLst/>
              <a:ahLst/>
              <a:cxnLst/>
              <a:rect l="l" t="t" r="r" b="b"/>
              <a:pathLst>
                <a:path w="6411595" h="1122045">
                  <a:moveTo>
                    <a:pt x="6411468" y="0"/>
                  </a:moveTo>
                  <a:lnTo>
                    <a:pt x="0" y="0"/>
                  </a:lnTo>
                  <a:lnTo>
                    <a:pt x="0" y="1121663"/>
                  </a:lnTo>
                  <a:lnTo>
                    <a:pt x="6411468" y="1121663"/>
                  </a:lnTo>
                  <a:lnTo>
                    <a:pt x="641146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962" y="316229"/>
              <a:ext cx="6411595" cy="1122045"/>
            </a:xfrm>
            <a:custGeom>
              <a:avLst/>
              <a:gdLst/>
              <a:ahLst/>
              <a:cxnLst/>
              <a:rect l="l" t="t" r="r" b="b"/>
              <a:pathLst>
                <a:path w="6411595" h="1122045">
                  <a:moveTo>
                    <a:pt x="0" y="1121663"/>
                  </a:moveTo>
                  <a:lnTo>
                    <a:pt x="6411468" y="1121663"/>
                  </a:lnTo>
                  <a:lnTo>
                    <a:pt x="6411468" y="0"/>
                  </a:lnTo>
                  <a:lnTo>
                    <a:pt x="0" y="0"/>
                  </a:lnTo>
                  <a:lnTo>
                    <a:pt x="0" y="1121663"/>
                  </a:lnTo>
                  <a:close/>
                </a:path>
              </a:pathLst>
            </a:custGeom>
            <a:ln w="25400">
              <a:solidFill>
                <a:srgbClr val="9393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496" y="670559"/>
              <a:ext cx="6131813" cy="4229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985" y="704722"/>
              <a:ext cx="6067336" cy="35699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0463" y="2001012"/>
            <a:ext cx="5704332" cy="3563111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6391" y="1020572"/>
            <a:ext cx="661035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500"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Código</a:t>
            </a:r>
            <a:r>
              <a:rPr sz="2500"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Penal</a:t>
            </a:r>
            <a:r>
              <a:rPr sz="2500" spc="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señala</a:t>
            </a:r>
            <a:r>
              <a:rPr sz="2500" spc="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1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500" spc="1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posible</a:t>
            </a:r>
            <a:r>
              <a:rPr sz="2500" spc="1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comisión</a:t>
            </a:r>
            <a:r>
              <a:rPr sz="25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55108" y="1401572"/>
            <a:ext cx="292036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09" marR="5080" indent="-17145">
              <a:spcBef>
                <a:spcPts val="95"/>
              </a:spcBef>
              <a:tabLst>
                <a:tab pos="628015" algn="l"/>
                <a:tab pos="966469" algn="l"/>
                <a:tab pos="1656714" algn="l"/>
              </a:tabLst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con		</a:t>
            </a:r>
            <a:r>
              <a:rPr sz="2500" spc="-10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activ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  en	el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63054" y="1782825"/>
            <a:ext cx="181356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1440815" algn="l"/>
              </a:tabLst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Cap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í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tulo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500" spc="-229" dirty="0">
                <a:solidFill>
                  <a:srgbClr val="1E1C11"/>
                </a:solidFill>
                <a:latin typeface="Arial MT"/>
                <a:cs typeface="Arial MT"/>
              </a:rPr>
              <a:t>V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,</a:t>
            </a:r>
            <a:endParaRPr sz="25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66392" y="1401572"/>
            <a:ext cx="3482975" cy="1168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  <a:tabLst>
                <a:tab pos="1461770" algn="l"/>
                <a:tab pos="1755775" algn="l"/>
                <a:tab pos="1812289" algn="l"/>
                <a:tab pos="2425065" algn="l"/>
                <a:tab pos="2482850" algn="l"/>
                <a:tab pos="2882265" algn="l"/>
              </a:tabLst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delitos,	relacionados 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tract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Estado  modificado	por	la	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Ley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60619" y="2163825"/>
            <a:ext cx="301752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928369" algn="l"/>
                <a:tab pos="1492250" algn="l"/>
                <a:tab pos="2473960" algn="l"/>
              </a:tabLst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1474	de	20</a:t>
            </a:r>
            <a:r>
              <a:rPr sz="2500" spc="-180" dirty="0">
                <a:solidFill>
                  <a:srgbClr val="1E1C11"/>
                </a:solidFill>
                <a:latin typeface="Arial MT"/>
                <a:cs typeface="Arial MT"/>
              </a:rPr>
              <a:t>1</a:t>
            </a:r>
            <a:r>
              <a:rPr sz="2500" spc="-10" dirty="0">
                <a:solidFill>
                  <a:srgbClr val="1E1C11"/>
                </a:solidFill>
                <a:latin typeface="Arial MT"/>
                <a:cs typeface="Arial MT"/>
              </a:rPr>
              <a:t>1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,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66391" y="2544826"/>
            <a:ext cx="6610984" cy="3074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contempla</a:t>
            </a:r>
            <a:r>
              <a:rPr sz="2500"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25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siguientes</a:t>
            </a:r>
            <a:r>
              <a:rPr sz="25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conductas</a:t>
            </a:r>
            <a:r>
              <a:rPr sz="25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punibles:</a:t>
            </a:r>
            <a:endParaRPr sz="2500" dirty="0">
              <a:latin typeface="Arial MT"/>
              <a:cs typeface="Arial MT"/>
            </a:endParaRPr>
          </a:p>
          <a:p>
            <a:pPr marL="12700" marR="5080">
              <a:buChar char="-"/>
              <a:tabLst>
                <a:tab pos="469265" algn="l"/>
                <a:tab pos="469900" algn="l"/>
              </a:tabLst>
            </a:pPr>
            <a:r>
              <a:rPr sz="2500" spc="-10" dirty="0">
                <a:solidFill>
                  <a:srgbClr val="1E1C11"/>
                </a:solidFill>
                <a:latin typeface="Arial MT"/>
                <a:cs typeface="Arial MT"/>
              </a:rPr>
              <a:t>Violación</a:t>
            </a:r>
            <a:r>
              <a:rPr sz="25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5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régimen</a:t>
            </a:r>
            <a:r>
              <a:rPr sz="25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legal</a:t>
            </a:r>
            <a:r>
              <a:rPr sz="25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5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constitucional </a:t>
            </a:r>
            <a:r>
              <a:rPr sz="2500" spc="-6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5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inhabilidades</a:t>
            </a:r>
            <a:r>
              <a:rPr sz="25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5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incompatibilidades.</a:t>
            </a:r>
            <a:endParaRPr sz="2500" dirty="0">
              <a:latin typeface="Arial MT"/>
              <a:cs typeface="Arial MT"/>
            </a:endParaRPr>
          </a:p>
          <a:p>
            <a:pPr marL="12700" marR="6985" algn="just">
              <a:buChar char="-"/>
              <a:tabLst>
                <a:tab pos="469265" algn="l"/>
                <a:tab pos="469900" algn="l"/>
                <a:tab pos="1717675" algn="l"/>
                <a:tab pos="3193415" algn="l"/>
                <a:tab pos="3822700" algn="l"/>
                <a:tab pos="4347210" algn="l"/>
                <a:tab pos="6244590" algn="l"/>
              </a:tabLst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In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erés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ind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b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do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10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bración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de 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contratos</a:t>
            </a:r>
            <a:endParaRPr sz="2500" dirty="0">
              <a:latin typeface="Arial MT"/>
              <a:cs typeface="Arial MT"/>
            </a:endParaRPr>
          </a:p>
          <a:p>
            <a:pPr marL="12700" marR="6985">
              <a:spcBef>
                <a:spcPts val="5"/>
              </a:spcBef>
              <a:buChar char="-"/>
              <a:tabLst>
                <a:tab pos="469265" algn="l"/>
                <a:tab pos="469900" algn="l"/>
                <a:tab pos="1918970" algn="l"/>
                <a:tab pos="2554605" algn="l"/>
                <a:tab pos="4653280" algn="l"/>
                <a:tab pos="5238750" algn="l"/>
              </a:tabLst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rato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sin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cumplimiento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req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isit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s  legales.</a:t>
            </a:r>
            <a:endParaRPr sz="2500" dirty="0">
              <a:latin typeface="Arial MT"/>
              <a:cs typeface="Arial MT"/>
            </a:endParaRPr>
          </a:p>
          <a:p>
            <a:pPr marL="355600" indent="-342900">
              <a:buChar char="-"/>
              <a:tabLst>
                <a:tab pos="354965" algn="l"/>
                <a:tab pos="355600" algn="l"/>
              </a:tabLst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Acuerdos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restrictivos</a:t>
            </a:r>
            <a:r>
              <a:rPr sz="2500" spc="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de la</a:t>
            </a:r>
            <a:r>
              <a:rPr sz="25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competencia.</a:t>
            </a:r>
            <a:endParaRPr sz="25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69263" y="303530"/>
            <a:ext cx="6436995" cy="1147445"/>
            <a:chOff x="445262" y="303529"/>
            <a:chExt cx="6436995" cy="1147445"/>
          </a:xfrm>
        </p:grpSpPr>
        <p:sp>
          <p:nvSpPr>
            <p:cNvPr id="3" name="object 3"/>
            <p:cNvSpPr/>
            <p:nvPr/>
          </p:nvSpPr>
          <p:spPr>
            <a:xfrm>
              <a:off x="457962" y="316229"/>
              <a:ext cx="6411595" cy="1122045"/>
            </a:xfrm>
            <a:custGeom>
              <a:avLst/>
              <a:gdLst/>
              <a:ahLst/>
              <a:cxnLst/>
              <a:rect l="l" t="t" r="r" b="b"/>
              <a:pathLst>
                <a:path w="6411595" h="1122045">
                  <a:moveTo>
                    <a:pt x="6411468" y="0"/>
                  </a:moveTo>
                  <a:lnTo>
                    <a:pt x="0" y="0"/>
                  </a:lnTo>
                  <a:lnTo>
                    <a:pt x="0" y="1121663"/>
                  </a:lnTo>
                  <a:lnTo>
                    <a:pt x="6411468" y="1121663"/>
                  </a:lnTo>
                  <a:lnTo>
                    <a:pt x="641146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962" y="316229"/>
              <a:ext cx="6411595" cy="1122045"/>
            </a:xfrm>
            <a:custGeom>
              <a:avLst/>
              <a:gdLst/>
              <a:ahLst/>
              <a:cxnLst/>
              <a:rect l="l" t="t" r="r" b="b"/>
              <a:pathLst>
                <a:path w="6411595" h="1122045">
                  <a:moveTo>
                    <a:pt x="0" y="1121663"/>
                  </a:moveTo>
                  <a:lnTo>
                    <a:pt x="6411468" y="1121663"/>
                  </a:lnTo>
                  <a:lnTo>
                    <a:pt x="6411468" y="0"/>
                  </a:lnTo>
                  <a:lnTo>
                    <a:pt x="0" y="0"/>
                  </a:lnTo>
                  <a:lnTo>
                    <a:pt x="0" y="1121663"/>
                  </a:lnTo>
                  <a:close/>
                </a:path>
              </a:pathLst>
            </a:custGeom>
            <a:ln w="25400">
              <a:solidFill>
                <a:srgbClr val="9393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1704" y="396239"/>
              <a:ext cx="4447794" cy="4229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994" y="430402"/>
              <a:ext cx="4382516" cy="35699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62912" y="890015"/>
              <a:ext cx="3431286" cy="4229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6694" y="924178"/>
              <a:ext cx="3361690" cy="356997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24327" y="1801367"/>
            <a:ext cx="6556248" cy="3963924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82631" y="6556044"/>
            <a:ext cx="249554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127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123689" y="1767839"/>
            <a:ext cx="5131435" cy="4432300"/>
            <a:chOff x="3599688" y="1767839"/>
            <a:chExt cx="5131435" cy="4432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01796" y="1767839"/>
              <a:ext cx="5029200" cy="44317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688" y="2247899"/>
              <a:ext cx="3610356" cy="32095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749040" y="1798319"/>
              <a:ext cx="4937760" cy="4328160"/>
            </a:xfrm>
            <a:custGeom>
              <a:avLst/>
              <a:gdLst/>
              <a:ahLst/>
              <a:cxnLst/>
              <a:rect l="l" t="t" r="r" b="b"/>
              <a:pathLst>
                <a:path w="4937759" h="4328160">
                  <a:moveTo>
                    <a:pt x="2773680" y="0"/>
                  </a:moveTo>
                  <a:lnTo>
                    <a:pt x="2773680" y="541019"/>
                  </a:lnTo>
                  <a:lnTo>
                    <a:pt x="0" y="541019"/>
                  </a:lnTo>
                  <a:lnTo>
                    <a:pt x="0" y="3787140"/>
                  </a:lnTo>
                  <a:lnTo>
                    <a:pt x="2773680" y="3787140"/>
                  </a:lnTo>
                  <a:lnTo>
                    <a:pt x="2773680" y="4328159"/>
                  </a:lnTo>
                  <a:lnTo>
                    <a:pt x="4937760" y="2164079"/>
                  </a:lnTo>
                  <a:lnTo>
                    <a:pt x="2773680" y="0"/>
                  </a:lnTo>
                  <a:close/>
                </a:path>
              </a:pathLst>
            </a:custGeom>
            <a:solidFill>
              <a:srgbClr val="CED2D9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49040" y="1798319"/>
              <a:ext cx="4937760" cy="4328160"/>
            </a:xfrm>
            <a:custGeom>
              <a:avLst/>
              <a:gdLst/>
              <a:ahLst/>
              <a:cxnLst/>
              <a:rect l="l" t="t" r="r" b="b"/>
              <a:pathLst>
                <a:path w="4937759" h="4328160">
                  <a:moveTo>
                    <a:pt x="0" y="541019"/>
                  </a:moveTo>
                  <a:lnTo>
                    <a:pt x="2773680" y="541019"/>
                  </a:lnTo>
                  <a:lnTo>
                    <a:pt x="2773680" y="0"/>
                  </a:lnTo>
                  <a:lnTo>
                    <a:pt x="4937760" y="2164079"/>
                  </a:lnTo>
                  <a:lnTo>
                    <a:pt x="2773680" y="4328159"/>
                  </a:lnTo>
                  <a:lnTo>
                    <a:pt x="2773680" y="3787140"/>
                  </a:lnTo>
                  <a:lnTo>
                    <a:pt x="0" y="3787140"/>
                  </a:lnTo>
                  <a:lnTo>
                    <a:pt x="0" y="541019"/>
                  </a:lnTo>
                  <a:close/>
                </a:path>
              </a:pathLst>
            </a:custGeom>
            <a:ln w="9525">
              <a:solidFill>
                <a:srgbClr val="CED2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217159" y="2305303"/>
            <a:ext cx="237553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63550" algn="l"/>
                <a:tab pos="841375" algn="l"/>
                <a:tab pos="1390015" algn="l"/>
              </a:tabLst>
            </a:pP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23.	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La	</a:t>
            </a:r>
            <a:r>
              <a:rPr sz="1500" spc="-15" dirty="0">
                <a:solidFill>
                  <a:srgbClr val="1E1C11"/>
                </a:solidFill>
                <a:latin typeface="Calibri"/>
                <a:cs typeface="Calibri"/>
              </a:rPr>
              <a:t>falta	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disciplinaria.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0373" y="2305304"/>
            <a:ext cx="965835" cy="462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indent="-114300">
              <a:lnSpc>
                <a:spcPts val="1720"/>
              </a:lnSpc>
              <a:spcBef>
                <a:spcPts val="100"/>
              </a:spcBef>
              <a:buFont typeface="Calibri"/>
              <a:buChar char="•"/>
              <a:tabLst>
                <a:tab pos="127000" algn="l"/>
              </a:tabLst>
            </a:pP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Artículo</a:t>
            </a:r>
            <a:endParaRPr sz="1500">
              <a:latin typeface="Calibri"/>
              <a:cs typeface="Calibri"/>
            </a:endParaRPr>
          </a:p>
          <a:p>
            <a:pPr marL="127000">
              <a:lnSpc>
                <a:spcPts val="1720"/>
              </a:lnSpc>
            </a:pP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Constituye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87846" y="2514091"/>
            <a:ext cx="22072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32130" algn="l"/>
                <a:tab pos="1632585" algn="l"/>
                <a:tab pos="2058035" algn="l"/>
              </a:tabLst>
            </a:pPr>
            <a:r>
              <a:rPr sz="1500" spc="-30" dirty="0">
                <a:solidFill>
                  <a:srgbClr val="1E1C11"/>
                </a:solidFill>
                <a:latin typeface="Calibri"/>
                <a:cs typeface="Calibri"/>
              </a:rPr>
              <a:t>f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al</a:t>
            </a:r>
            <a:r>
              <a:rPr sz="1500" spc="-2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a	disc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pl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nar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a	(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…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)	la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84673" y="2722880"/>
            <a:ext cx="3208655" cy="109283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 algn="just">
              <a:lnSpc>
                <a:spcPct val="91700"/>
              </a:lnSpc>
              <a:spcBef>
                <a:spcPts val="250"/>
              </a:spcBef>
            </a:pP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incursión en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cualquiera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de las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conductas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5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comportamientos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previstos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 en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este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 código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que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conlleve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incumplimiento de 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deberes, </a:t>
            </a:r>
            <a:r>
              <a:rPr sz="1500" b="1" spc="-10" dirty="0">
                <a:solidFill>
                  <a:srgbClr val="1E1C11"/>
                </a:solidFill>
                <a:latin typeface="Calibri"/>
                <a:cs typeface="Calibri"/>
              </a:rPr>
              <a:t>extralimitación 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en el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ejercicio 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1500" b="1" spc="2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1E1C11"/>
                </a:solidFill>
                <a:latin typeface="Calibri"/>
                <a:cs typeface="Calibri"/>
              </a:rPr>
              <a:t>derechos</a:t>
            </a:r>
            <a:r>
              <a:rPr sz="1500" b="1" spc="2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y</a:t>
            </a:r>
            <a:r>
              <a:rPr sz="1500" b="1" spc="2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funciones,</a:t>
            </a:r>
            <a:r>
              <a:rPr sz="1500" b="1" spc="2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prohibiciones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84672" y="3770121"/>
            <a:ext cx="320675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24180" algn="l"/>
                <a:tab pos="1457325" algn="l"/>
                <a:tab pos="2024380" algn="l"/>
                <a:tab pos="2998470" algn="l"/>
              </a:tabLst>
            </a:pP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y	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viol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ció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n	del	</a:t>
            </a:r>
            <a:r>
              <a:rPr sz="1500" b="1" spc="-2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égi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m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n	</a:t>
            </a:r>
            <a:r>
              <a:rPr sz="1500" b="1" spc="-1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84673" y="3978909"/>
            <a:ext cx="320865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640205" algn="l"/>
              </a:tabLst>
            </a:pP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inhabilidades,	incompatibilidades,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84673" y="4188918"/>
            <a:ext cx="3208655" cy="109156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algn="just">
              <a:lnSpc>
                <a:spcPct val="91500"/>
              </a:lnSpc>
              <a:spcBef>
                <a:spcPts val="254"/>
              </a:spcBef>
            </a:pP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impedimentos 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y </a:t>
            </a:r>
            <a:r>
              <a:rPr sz="1500" b="1" spc="-10" dirty="0">
                <a:solidFill>
                  <a:srgbClr val="1E1C11"/>
                </a:solidFill>
                <a:latin typeface="Calibri"/>
                <a:cs typeface="Calibri"/>
              </a:rPr>
              <a:t>conflicto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1500" b="1" spc="-10" dirty="0">
                <a:solidFill>
                  <a:srgbClr val="1E1C11"/>
                </a:solidFill>
                <a:latin typeface="Calibri"/>
                <a:cs typeface="Calibri"/>
              </a:rPr>
              <a:t>intereses,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sin </a:t>
            </a:r>
            <a:r>
              <a:rPr sz="1500" spc="-15" dirty="0">
                <a:solidFill>
                  <a:srgbClr val="1E1C11"/>
                </a:solidFill>
                <a:latin typeface="Calibri"/>
                <a:cs typeface="Calibri"/>
              </a:rPr>
              <a:t>estar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amparado por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cualquiera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las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causales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1500" spc="-15" dirty="0">
                <a:solidFill>
                  <a:srgbClr val="1E1C11"/>
                </a:solidFill>
                <a:latin typeface="Calibri"/>
                <a:cs typeface="Calibri"/>
              </a:rPr>
              <a:t>exclusión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responsabilidad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contempladas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en el artículo 28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de la Ley </a:t>
            </a:r>
            <a:r>
              <a:rPr sz="15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734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 2002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37004" y="1776983"/>
            <a:ext cx="3377946" cy="441426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303170" y="3403219"/>
            <a:ext cx="2649220" cy="10185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798195">
              <a:lnSpc>
                <a:spcPts val="3740"/>
              </a:lnSpc>
              <a:spcBef>
                <a:spcPts val="500"/>
              </a:spcBef>
            </a:pPr>
            <a:r>
              <a:rPr sz="3400" b="1" spc="-150" dirty="0">
                <a:solidFill>
                  <a:srgbClr val="FFFFFF"/>
                </a:solidFill>
                <a:latin typeface="Calibri"/>
                <a:cs typeface="Calibri"/>
              </a:rPr>
              <a:t>FALTA </a:t>
            </a:r>
            <a:r>
              <a:rPr sz="3400" b="1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b="1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400" b="1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400" b="1" spc="-5" dirty="0">
                <a:solidFill>
                  <a:srgbClr val="FFFFFF"/>
                </a:solidFill>
                <a:latin typeface="Calibri"/>
                <a:cs typeface="Calibri"/>
              </a:rPr>
              <a:t>SCIPLI</a:t>
            </a:r>
            <a:r>
              <a:rPr sz="3400" b="1" spc="-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400" b="1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400" b="1" spc="-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400" b="1" spc="-5" dirty="0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0922" y="381711"/>
            <a:ext cx="3091815" cy="40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006FC0"/>
                </a:solidFill>
              </a:rPr>
              <a:t>RESPONSABILIDAD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1983740" y="591469"/>
            <a:ext cx="8228330" cy="5481629"/>
          </a:xfrm>
          <a:prstGeom prst="rect">
            <a:avLst/>
          </a:prstGeom>
        </p:spPr>
        <p:txBody>
          <a:bodyPr vert="horz" wrap="square" lIns="0" tIns="320675" rIns="0" bIns="0" rtlCol="0">
            <a:spAutoFit/>
          </a:bodyPr>
          <a:lstStyle/>
          <a:p>
            <a:pPr marL="10795" algn="ctr">
              <a:spcBef>
                <a:spcPts val="2525"/>
              </a:spcBef>
            </a:pP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LEY</a:t>
            </a:r>
            <a:r>
              <a:rPr sz="40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1952</a:t>
            </a:r>
            <a:r>
              <a:rPr sz="4000" b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40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2019</a:t>
            </a:r>
            <a:endParaRPr sz="4000">
              <a:latin typeface="Calibri"/>
              <a:cs typeface="Calibri"/>
            </a:endParaRPr>
          </a:p>
          <a:p>
            <a:pPr marL="355600" marR="5080" indent="-342900" algn="just">
              <a:spcBef>
                <a:spcPts val="1100"/>
              </a:spcBef>
              <a:buClr>
                <a:srgbClr val="1F487C"/>
              </a:buClr>
              <a:buChar char="•"/>
              <a:tabLst>
                <a:tab pos="35560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Artículo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70.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Sujetos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disciplinables.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El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presente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régimen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aplica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particulares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que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ejerzan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funciones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públicas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manera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permanente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transitoria;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administren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recursos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públicos;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cumplan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labores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interventoría o supervisión en los contratos estatales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auxiliares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justicia</a:t>
            </a:r>
            <a:endParaRPr>
              <a:latin typeface="Arial MT"/>
              <a:cs typeface="Arial MT"/>
            </a:endParaRPr>
          </a:p>
          <a:p>
            <a:pPr>
              <a:spcBef>
                <a:spcPts val="35"/>
              </a:spcBef>
              <a:buClr>
                <a:srgbClr val="1F487C"/>
              </a:buClr>
              <a:buFont typeface="Arial MT"/>
              <a:buChar char="•"/>
            </a:pPr>
            <a:endParaRPr sz="2600">
              <a:latin typeface="Arial MT"/>
              <a:cs typeface="Arial MT"/>
            </a:endParaRPr>
          </a:p>
          <a:p>
            <a:pPr marL="355600" marR="6350" indent="-342900" algn="just">
              <a:spcBef>
                <a:spcPts val="5"/>
              </a:spcBef>
              <a:buClr>
                <a:srgbClr val="1F487C"/>
              </a:buClr>
              <a:buChar char="•"/>
              <a:tabLst>
                <a:tab pos="35560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 auxiliares de la justicia serán disciplinables conforme 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este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Código, sin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perjuicio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poder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correctivo del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juez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ante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cuyo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despacho</a:t>
            </a:r>
            <a:r>
              <a:rPr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intervengan.</a:t>
            </a:r>
            <a:endParaRPr>
              <a:latin typeface="Arial MT"/>
              <a:cs typeface="Arial MT"/>
            </a:endParaRPr>
          </a:p>
          <a:p>
            <a:pPr>
              <a:spcBef>
                <a:spcPts val="35"/>
              </a:spcBef>
              <a:buClr>
                <a:srgbClr val="1F487C"/>
              </a:buClr>
              <a:buFont typeface="Arial MT"/>
              <a:buChar char="•"/>
            </a:pPr>
            <a:endParaRPr sz="2600">
              <a:latin typeface="Arial MT"/>
              <a:cs typeface="Arial MT"/>
            </a:endParaRPr>
          </a:p>
          <a:p>
            <a:pPr marL="355600" marR="5080" indent="-342900" algn="just">
              <a:buClr>
                <a:srgbClr val="1F487C"/>
              </a:buClr>
              <a:buChar char="•"/>
              <a:tabLst>
                <a:tab pos="35560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 entiende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ejerce función pública aquel particular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que,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por disposición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legal,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acto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administrativo,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convenio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contrato,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desarrolle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realice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prerrogativas exclusivas 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órganos del Estado. No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serán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disciplinables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aquellos</a:t>
            </a:r>
            <a:r>
              <a:rPr spc="2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particulares</a:t>
            </a:r>
            <a:r>
              <a:rPr spc="2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pc="2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presten</a:t>
            </a:r>
            <a:r>
              <a:rPr spc="2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servicios</a:t>
            </a:r>
            <a:r>
              <a:rPr spc="3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públicos,</a:t>
            </a:r>
            <a:r>
              <a:rPr spc="2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salvo</a:t>
            </a:r>
            <a:r>
              <a:rPr spc="3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pc="2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pc="2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ejercicio </a:t>
            </a:r>
            <a:r>
              <a:rPr spc="-48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dichas actividades desempeñen funciones públicas, evento en el cual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resultarán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destinatarios</a:t>
            </a:r>
            <a:r>
              <a:rPr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las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normas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disciplinarias.</a:t>
            </a:r>
            <a:endParaRPr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0922" y="381711"/>
            <a:ext cx="3091815" cy="40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006FC0"/>
                </a:solidFill>
              </a:rPr>
              <a:t>RESPONSABILIDAD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1983741" y="625891"/>
            <a:ext cx="5979795" cy="5593198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2272665">
              <a:spcBef>
                <a:spcPts val="2255"/>
              </a:spcBef>
            </a:pP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LEY</a:t>
            </a:r>
            <a:r>
              <a:rPr sz="40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1952</a:t>
            </a:r>
            <a:r>
              <a:rPr sz="40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40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2019</a:t>
            </a:r>
            <a:endParaRPr sz="4000">
              <a:latin typeface="Calibri"/>
              <a:cs typeface="Calibri"/>
            </a:endParaRPr>
          </a:p>
          <a:p>
            <a:pPr marL="355600" indent="-342900">
              <a:spcBef>
                <a:spcPts val="1090"/>
              </a:spcBef>
              <a:buClr>
                <a:srgbClr val="1F487C"/>
              </a:buClr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Artículo</a:t>
            </a:r>
            <a:r>
              <a:rPr sz="2000" spc="-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70.</a:t>
            </a:r>
            <a:r>
              <a:rPr sz="2000" spc="-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Sujetos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disciplinables.</a:t>
            </a:r>
            <a:endParaRPr sz="2000">
              <a:latin typeface="Arial MT"/>
              <a:cs typeface="Arial MT"/>
            </a:endParaRPr>
          </a:p>
          <a:p>
            <a:pPr>
              <a:spcBef>
                <a:spcPts val="25"/>
              </a:spcBef>
              <a:buClr>
                <a:srgbClr val="1F487C"/>
              </a:buClr>
              <a:buFont typeface="Arial MT"/>
              <a:buChar char="•"/>
            </a:pPr>
            <a:endParaRPr sz="2900">
              <a:latin typeface="Arial MT"/>
              <a:cs typeface="Arial MT"/>
            </a:endParaRPr>
          </a:p>
          <a:p>
            <a:pPr marL="355600" marR="230504" indent="-342900" algn="just">
              <a:spcBef>
                <a:spcPts val="5"/>
              </a:spcBef>
              <a:buClr>
                <a:srgbClr val="1F487C"/>
              </a:buClr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Administran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recursos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públicos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aquellos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particulares</a:t>
            </a:r>
            <a:r>
              <a:rPr sz="2000" spc="3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000" spc="37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recaudan,</a:t>
            </a:r>
            <a:r>
              <a:rPr sz="2000" spc="3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custodian,</a:t>
            </a:r>
            <a:r>
              <a:rPr sz="2000" spc="37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liquidan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o disponen el uso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rentas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parafiscales, 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rentas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hacen parte del presupuesto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las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entidades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públicas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estas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últimas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han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destinado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su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utilización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fines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específicos.</a:t>
            </a:r>
            <a:endParaRPr sz="2000">
              <a:latin typeface="Arial MT"/>
              <a:cs typeface="Arial MT"/>
            </a:endParaRPr>
          </a:p>
          <a:p>
            <a:pPr>
              <a:spcBef>
                <a:spcPts val="25"/>
              </a:spcBef>
              <a:buClr>
                <a:srgbClr val="1F487C"/>
              </a:buClr>
              <a:buFont typeface="Arial MT"/>
              <a:buChar char="•"/>
            </a:pPr>
            <a:endParaRPr sz="2650">
              <a:latin typeface="Arial MT"/>
              <a:cs typeface="Arial MT"/>
            </a:endParaRPr>
          </a:p>
          <a:p>
            <a:pPr marL="355600" marR="229870" indent="-342900" algn="just">
              <a:buClr>
                <a:srgbClr val="1F487C"/>
              </a:buClr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trate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personas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jurídicas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responsabilidad disciplinaria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será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exigible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tanto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al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representante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legal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como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 los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miembros 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Junta</a:t>
            </a:r>
            <a:r>
              <a:rPr sz="20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Directiva,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según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caso.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98892" y="2766060"/>
            <a:ext cx="2522219" cy="214884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1823467"/>
            <a:ext cx="8073390" cy="386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 algn="just">
              <a:spcBef>
                <a:spcPts val="95"/>
              </a:spcBef>
              <a:buClr>
                <a:srgbClr val="1F487C"/>
              </a:buClr>
              <a:buFont typeface="Arial MT"/>
              <a:buChar char="•"/>
              <a:tabLst>
                <a:tab pos="356235" algn="l"/>
              </a:tabLst>
            </a:pPr>
            <a:r>
              <a:rPr sz="2800" b="1" i="1" spc="-5" dirty="0">
                <a:solidFill>
                  <a:srgbClr val="1E1C11"/>
                </a:solidFill>
                <a:latin typeface="Arial"/>
                <a:cs typeface="Arial"/>
              </a:rPr>
              <a:t>Artículo </a:t>
            </a:r>
            <a:r>
              <a:rPr sz="2800" b="1" i="1" dirty="0">
                <a:solidFill>
                  <a:srgbClr val="1E1C11"/>
                </a:solidFill>
                <a:latin typeface="Arial"/>
                <a:cs typeface="Arial"/>
              </a:rPr>
              <a:t>55.- </a:t>
            </a:r>
            <a:r>
              <a:rPr sz="2800" i="1" spc="-10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la Prescripción de las Acciones </a:t>
            </a:r>
            <a:r>
              <a:rPr sz="2800" i="1" spc="-7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Responsabilidad Contractual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La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acción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civil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derivada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 las acciones y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omisiones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a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que se 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refieren los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artículos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50, 51,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52 y 53 de esta ley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prescribirá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el término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veinte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(20)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años, 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contados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partir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ocurrencia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800" i="1" spc="7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10" dirty="0">
                <a:solidFill>
                  <a:srgbClr val="1E1C11"/>
                </a:solidFill>
                <a:latin typeface="Arial"/>
                <a:cs typeface="Arial"/>
              </a:rPr>
              <a:t>los </a:t>
            </a:r>
            <a:r>
              <a:rPr sz="2800" i="1" spc="-7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mismos.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acción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disciplinaria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prescribirá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2800" i="1" spc="-7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diez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(10) años. </a:t>
            </a:r>
            <a:r>
              <a:rPr sz="2800" i="1" spc="-10" dirty="0">
                <a:solidFill>
                  <a:srgbClr val="1E1C11"/>
                </a:solidFill>
                <a:latin typeface="Arial"/>
                <a:cs typeface="Arial"/>
              </a:rPr>
              <a:t>La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acción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penal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prescribirá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veinte</a:t>
            </a:r>
            <a:r>
              <a:rPr sz="2800" i="1" spc="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(20)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años.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63289" y="577088"/>
            <a:ext cx="344805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6FC0"/>
                </a:solidFill>
              </a:rPr>
              <a:t>LEY</a:t>
            </a:r>
            <a:r>
              <a:rPr sz="3600" spc="-85" dirty="0">
                <a:solidFill>
                  <a:srgbClr val="006FC0"/>
                </a:solidFill>
              </a:rPr>
              <a:t> </a:t>
            </a:r>
            <a:r>
              <a:rPr sz="3600" spc="-5" dirty="0">
                <a:solidFill>
                  <a:srgbClr val="006FC0"/>
                </a:solidFill>
              </a:rPr>
              <a:t>80</a:t>
            </a:r>
            <a:r>
              <a:rPr sz="3600" spc="-25" dirty="0">
                <a:solidFill>
                  <a:srgbClr val="006FC0"/>
                </a:solidFill>
              </a:rPr>
              <a:t> </a:t>
            </a:r>
            <a:r>
              <a:rPr sz="3600" spc="-5" dirty="0">
                <a:solidFill>
                  <a:srgbClr val="006FC0"/>
                </a:solidFill>
              </a:rPr>
              <a:t>DE</a:t>
            </a:r>
            <a:r>
              <a:rPr sz="3600" spc="-20" dirty="0">
                <a:solidFill>
                  <a:srgbClr val="006FC0"/>
                </a:solidFill>
              </a:rPr>
              <a:t> </a:t>
            </a:r>
            <a:r>
              <a:rPr sz="3600" spc="-5" dirty="0">
                <a:solidFill>
                  <a:srgbClr val="006FC0"/>
                </a:solidFill>
              </a:rPr>
              <a:t>1993</a:t>
            </a:r>
            <a:endParaRPr sz="36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CCAD68B-0FD2-4468-ABAE-8B55365F498A}"/>
              </a:ext>
            </a:extLst>
          </p:cNvPr>
          <p:cNvSpPr txBox="1"/>
          <p:nvPr/>
        </p:nvSpPr>
        <p:spPr>
          <a:xfrm>
            <a:off x="1275806" y="2581507"/>
            <a:ext cx="944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i="0" dirty="0">
                <a:solidFill>
                  <a:srgbClr val="09235B"/>
                </a:solidFill>
                <a:effectLst/>
                <a:latin typeface="arial" panose="020B0604020202020204" pitchFamily="34" charset="0"/>
              </a:rPr>
              <a:t>2. SISTEMA ELECTRÓNICO PARA LA CONTRATACIÓN PÚBLICA – SECOP</a:t>
            </a:r>
            <a:endParaRPr lang="es-CO" sz="3600" b="1" dirty="0">
              <a:solidFill>
                <a:srgbClr val="0923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558C59-CE15-45FD-B0CC-264BF884AA88}"/>
              </a:ext>
            </a:extLst>
          </p:cNvPr>
          <p:cNvSpPr txBox="1"/>
          <p:nvPr/>
        </p:nvSpPr>
        <p:spPr>
          <a:xfrm>
            <a:off x="0" y="325987"/>
            <a:ext cx="944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600" b="1" i="0" dirty="0">
                <a:solidFill>
                  <a:srgbClr val="09235B"/>
                </a:solidFill>
                <a:effectLst/>
                <a:latin typeface="arial" panose="020B0604020202020204" pitchFamily="34" charset="0"/>
              </a:rPr>
              <a:t>SISTEMA ELECTRÓNICO PARA LA CONTRATACIÓN PÚBLICA – SECOP</a:t>
            </a:r>
            <a:endParaRPr lang="es-CO" sz="3600" b="1" dirty="0">
              <a:solidFill>
                <a:srgbClr val="09235B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46D689-39CA-4A1E-96BC-ED5DB6AA3E19}"/>
              </a:ext>
            </a:extLst>
          </p:cNvPr>
          <p:cNvSpPr txBox="1"/>
          <p:nvPr/>
        </p:nvSpPr>
        <p:spPr>
          <a:xfrm>
            <a:off x="390598" y="2124279"/>
            <a:ext cx="84234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es-E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 entidades estatales, conforme al artículo 2.2.1.1.1.7.1. del Decreto 1082 de 2015, tienen la obligación de publicar en el SECOP II los Documentos del Proceso y los actos administrativos del Proceso de Contratación, dentro de los tres (3) días siguientes a su expedición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822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46933" y="957073"/>
            <a:ext cx="4478655" cy="4358005"/>
            <a:chOff x="2122932" y="957072"/>
            <a:chExt cx="4478655" cy="4358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4016" y="957072"/>
              <a:ext cx="1901189" cy="12062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2932" y="2040636"/>
              <a:ext cx="485406" cy="21907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4016" y="4108704"/>
              <a:ext cx="3777233" cy="12062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3140" y="1996439"/>
              <a:ext cx="528091" cy="22791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90060" y="957072"/>
              <a:ext cx="1901189" cy="12062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60776" y="2139696"/>
              <a:ext cx="2283714" cy="203225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067046" y="2703958"/>
            <a:ext cx="1521460" cy="85407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635" algn="ctr">
              <a:lnSpc>
                <a:spcPct val="96000"/>
              </a:lnSpc>
              <a:spcBef>
                <a:spcPts val="17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OBJETIVOS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VISIÓN  O 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INTERVENTORÍA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70120" y="316992"/>
            <a:ext cx="2113026" cy="144856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250560" y="892557"/>
            <a:ext cx="11557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CONTROLAR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03492" y="1376172"/>
            <a:ext cx="2113025" cy="144856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179310" y="1941958"/>
            <a:ext cx="966469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SOLICITAR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03492" y="3493008"/>
            <a:ext cx="2113025" cy="144856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346950" y="4069841"/>
            <a:ext cx="6311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EXIGIR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70120" y="4552188"/>
            <a:ext cx="2113026" cy="144856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241417" y="5129022"/>
            <a:ext cx="11741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0" dirty="0">
                <a:solidFill>
                  <a:srgbClr val="1B2D43"/>
                </a:solidFill>
                <a:latin typeface="Arial"/>
                <a:cs typeface="Arial"/>
              </a:rPr>
              <a:t>C</a:t>
            </a: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O</a:t>
            </a:r>
            <a:r>
              <a:rPr sz="1400" b="1" spc="-10" dirty="0">
                <a:solidFill>
                  <a:srgbClr val="1B2D43"/>
                </a:solidFill>
                <a:latin typeface="Arial"/>
                <a:cs typeface="Arial"/>
              </a:rPr>
              <a:t>L</a:t>
            </a:r>
            <a:r>
              <a:rPr sz="1400" b="1" spc="-45" dirty="0">
                <a:solidFill>
                  <a:srgbClr val="1B2D43"/>
                </a:solidFill>
                <a:latin typeface="Arial"/>
                <a:cs typeface="Arial"/>
              </a:rPr>
              <a:t>A</a:t>
            </a:r>
            <a:r>
              <a:rPr sz="1400" b="1" spc="-10" dirty="0">
                <a:solidFill>
                  <a:srgbClr val="1B2D43"/>
                </a:solidFill>
                <a:latin typeface="Arial"/>
                <a:cs typeface="Arial"/>
              </a:rPr>
              <a:t>B</a:t>
            </a: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OR</a:t>
            </a:r>
            <a:r>
              <a:rPr sz="1400" b="1" spc="-30" dirty="0">
                <a:solidFill>
                  <a:srgbClr val="1B2D43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935224" y="3493008"/>
            <a:ext cx="2114550" cy="144856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495548" y="4069841"/>
            <a:ext cx="9956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45" dirty="0">
                <a:solidFill>
                  <a:srgbClr val="1B2D43"/>
                </a:solidFill>
                <a:latin typeface="Arial"/>
                <a:cs typeface="Arial"/>
              </a:rPr>
              <a:t>A</a:t>
            </a:r>
            <a:r>
              <a:rPr sz="1400" b="1" spc="-10" dirty="0">
                <a:solidFill>
                  <a:srgbClr val="1B2D43"/>
                </a:solidFill>
                <a:latin typeface="Arial"/>
                <a:cs typeface="Arial"/>
              </a:rPr>
              <a:t>B</a:t>
            </a: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SO</a:t>
            </a:r>
            <a:r>
              <a:rPr sz="1400" b="1" spc="-120" dirty="0">
                <a:solidFill>
                  <a:srgbClr val="1B2D43"/>
                </a:solidFill>
                <a:latin typeface="Arial"/>
                <a:cs typeface="Arial"/>
              </a:rPr>
              <a:t>L</a:t>
            </a: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VER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935224" y="1376172"/>
            <a:ext cx="2114550" cy="144856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526027" y="1951737"/>
            <a:ext cx="93599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P</a:t>
            </a:r>
            <a:r>
              <a:rPr sz="1400" b="1" spc="-10" dirty="0">
                <a:solidFill>
                  <a:srgbClr val="1B2D43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EVE</a:t>
            </a:r>
            <a:r>
              <a:rPr sz="1400" b="1" spc="-10" dirty="0">
                <a:solidFill>
                  <a:srgbClr val="1B2D43"/>
                </a:solidFill>
                <a:latin typeface="Arial"/>
                <a:cs typeface="Arial"/>
              </a:rPr>
              <a:t>N</a:t>
            </a: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IR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558C59-CE15-45FD-B0CC-264BF884AA88}"/>
              </a:ext>
            </a:extLst>
          </p:cNvPr>
          <p:cNvSpPr txBox="1"/>
          <p:nvPr/>
        </p:nvSpPr>
        <p:spPr>
          <a:xfrm>
            <a:off x="0" y="325987"/>
            <a:ext cx="8814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09235B"/>
                </a:solidFill>
                <a:latin typeface="arial" panose="020B0604020202020204" pitchFamily="34" charset="0"/>
              </a:rPr>
              <a:t>EJECUCIÓN DEL CONTRATO</a:t>
            </a:r>
            <a:endParaRPr lang="es-CO" sz="3600" b="1" dirty="0">
              <a:solidFill>
                <a:srgbClr val="09235B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13F7E8-64C2-4583-B231-C806A1DC25D5}"/>
              </a:ext>
            </a:extLst>
          </p:cNvPr>
          <p:cNvSpPr txBox="1"/>
          <p:nvPr/>
        </p:nvSpPr>
        <p:spPr>
          <a:xfrm>
            <a:off x="658416" y="1209125"/>
            <a:ext cx="979187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de la adjudicación del contrato, la plataforma habilita para la Entidad Estatal y el proveedor el módulo de Gestión Contractual la cual se administra desde la sección de contratos.</a:t>
            </a:r>
          </a:p>
          <a:p>
            <a:pPr algn="just" defTabSz="457200"/>
            <a:endParaRPr lang="es-ES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Sección de la plataforma permite Gestionar todo lo relacionado con el Contrato electrónico, como lo es: </a:t>
            </a:r>
          </a:p>
          <a:p>
            <a:pPr algn="just" defTabSz="457200"/>
            <a:endParaRPr lang="es-ES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del contrato</a:t>
            </a:r>
          </a:p>
          <a:p>
            <a:pPr marL="285750" indent="-285750" algn="just" defTabSz="45720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marL="285750" indent="-285750" algn="just" defTabSz="45720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Firma</a:t>
            </a:r>
          </a:p>
          <a:p>
            <a:pPr marL="285750" indent="-285750" algn="just" defTabSz="45720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Adiciones, prorrogas </a:t>
            </a:r>
          </a:p>
          <a:p>
            <a:pPr marL="285750" indent="-285750" algn="just" defTabSz="45720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general todas las modificaciones del contrato. </a:t>
            </a:r>
          </a:p>
          <a:p>
            <a:pPr algn="just" defTabSz="457200"/>
            <a:endParaRPr lang="es-ES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Dentro del módulo se maneja la aprobación de garantías, el registro de facturas por parte del proveedor al igual que su pago, además </a:t>
            </a:r>
            <a:r>
              <a:rPr lang="es-ES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 la publicación de los informes del supervisor e interventor</a:t>
            </a: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el manejo del estado del Proceso el cual puede ser en </a:t>
            </a:r>
            <a:r>
              <a:rPr lang="es-ES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edición, en ejecución, Pendiente de firma, entre otros.</a:t>
            </a:r>
          </a:p>
        </p:txBody>
      </p:sp>
    </p:spTree>
    <p:extLst>
      <p:ext uri="{BB962C8B-B14F-4D97-AF65-F5344CB8AC3E}">
        <p14:creationId xmlns:p14="http://schemas.microsoft.com/office/powerpoint/2010/main" val="12083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F4DD40-8204-479C-8595-CD7D20B1FA90}"/>
              </a:ext>
            </a:extLst>
          </p:cNvPr>
          <p:cNvSpPr txBox="1"/>
          <p:nvPr/>
        </p:nvSpPr>
        <p:spPr>
          <a:xfrm>
            <a:off x="-118869" y="99564"/>
            <a:ext cx="8034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09235B"/>
                </a:solidFill>
                <a:latin typeface="arial" panose="020B0604020202020204" pitchFamily="34" charset="0"/>
              </a:rPr>
              <a:t>SUPERVISOR DEL CONTRATO</a:t>
            </a:r>
            <a:endParaRPr lang="es-CO" sz="3600" b="1" dirty="0">
              <a:solidFill>
                <a:srgbClr val="09235B"/>
              </a:solidFill>
              <a:latin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A22F07C-2B28-4BDA-942E-1C93A5A5670F}"/>
              </a:ext>
            </a:extLst>
          </p:cNvPr>
          <p:cNvSpPr txBox="1"/>
          <p:nvPr/>
        </p:nvSpPr>
        <p:spPr>
          <a:xfrm>
            <a:off x="511562" y="808531"/>
            <a:ext cx="9747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2.1 ¿QUIÉN ES EL SUPERVISOR DEL CONTRATO? El supervisor es un funcionario de la entidad, que efectúa el seguimiento integral del contrato, cuando no se requiere contar con conocimientos especializados.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BEBF46-47B1-444E-B79C-BDF70FBE75BA}"/>
              </a:ext>
            </a:extLst>
          </p:cNvPr>
          <p:cNvSpPr txBox="1"/>
          <p:nvPr/>
        </p:nvSpPr>
        <p:spPr>
          <a:xfrm>
            <a:off x="480498" y="1907708"/>
            <a:ext cx="10936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09235B"/>
                </a:solidFill>
                <a:latin typeface="arial" panose="020B0604020202020204" pitchFamily="34" charset="0"/>
              </a:rPr>
              <a:t>PRINCIPIOS QUE RIGEN LAS ACTIVIDADES DE SUPERVISIÓN</a:t>
            </a:r>
            <a:endParaRPr lang="es-CO" sz="3600" b="1" dirty="0">
              <a:solidFill>
                <a:srgbClr val="09235B"/>
              </a:solidFill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08A7052-22DF-4C25-B435-04E4057115B0}"/>
              </a:ext>
            </a:extLst>
          </p:cNvPr>
          <p:cNvSpPr txBox="1"/>
          <p:nvPr/>
        </p:nvSpPr>
        <p:spPr>
          <a:xfrm>
            <a:off x="640669" y="3108037"/>
            <a:ext cx="101318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Los supervisores e interventores tienen la función general de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ejercer el control y vigilancia 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sobre la ejecución contractual de los contratos vigilados, dirigida a verificar el cumplimiento de las condiciones pactadas en los mismos y como consecuencia de ello están facultados para solicitar informes, aclaraciones y explicaciones sobre el desarrollo de la ejecución contractual, impartir instrucciones al contratista y hacer recomendaciones encaminadas a lograr la correcta ejecución del objeto contratado.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 obligatorio para el interventor o supervisor entregar sus órdenes por escrito y los requerimientos o informes que realice deben publicarse en el SECOP.  </a:t>
            </a:r>
          </a:p>
        </p:txBody>
      </p:sp>
    </p:spTree>
    <p:extLst>
      <p:ext uri="{BB962C8B-B14F-4D97-AF65-F5344CB8AC3E}">
        <p14:creationId xmlns:p14="http://schemas.microsoft.com/office/powerpoint/2010/main" val="14969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20FB9AB-8C32-402B-BF35-A07908291E3E}"/>
              </a:ext>
            </a:extLst>
          </p:cNvPr>
          <p:cNvSpPr txBox="1"/>
          <p:nvPr/>
        </p:nvSpPr>
        <p:spPr>
          <a:xfrm>
            <a:off x="0" y="367501"/>
            <a:ext cx="7910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09235B"/>
                </a:solidFill>
                <a:latin typeface="arial" panose="020B0604020202020204" pitchFamily="34" charset="0"/>
              </a:rPr>
              <a:t>DOCUMENTOS DE EJECUCION</a:t>
            </a:r>
            <a:endParaRPr lang="es-CO" sz="3600" b="1" dirty="0">
              <a:solidFill>
                <a:srgbClr val="09235B"/>
              </a:solidFill>
              <a:latin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EB31D6-83ED-4FCF-A436-CE60B100638B}"/>
              </a:ext>
            </a:extLst>
          </p:cNvPr>
          <p:cNvSpPr txBox="1"/>
          <p:nvPr/>
        </p:nvSpPr>
        <p:spPr>
          <a:xfrm>
            <a:off x="677026" y="1362951"/>
            <a:ext cx="812734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Acta de Inicio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Informes de Supervisaría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Adiciones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Prórrogas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Modificaciones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Suspensiones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Cesiones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Sanciones ejecutoriadas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Acta de liquidación de mutuo acuerdo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 administrativo de liquidación unilateral, si a ello hubiere lugar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Constancia del cierre del expediente del proceso de contratación</a:t>
            </a:r>
          </a:p>
        </p:txBody>
      </p:sp>
    </p:spTree>
    <p:extLst>
      <p:ext uri="{BB962C8B-B14F-4D97-AF65-F5344CB8AC3E}">
        <p14:creationId xmlns:p14="http://schemas.microsoft.com/office/powerpoint/2010/main" val="124623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B789BD-54F4-4657-80EB-45BE22041D8B}"/>
              </a:ext>
            </a:extLst>
          </p:cNvPr>
          <p:cNvSpPr txBox="1"/>
          <p:nvPr/>
        </p:nvSpPr>
        <p:spPr>
          <a:xfrm>
            <a:off x="0" y="402335"/>
            <a:ext cx="7280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09235B"/>
                </a:solidFill>
                <a:latin typeface="arial" panose="020B0604020202020204" pitchFamily="34" charset="0"/>
              </a:rPr>
              <a:t>ADMINISTRADOR SECOP II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766F69-7A13-4F02-8A3D-FD47B7E59AB3}"/>
              </a:ext>
            </a:extLst>
          </p:cNvPr>
          <p:cNvSpPr txBox="1"/>
          <p:nvPr/>
        </p:nvSpPr>
        <p:spPr>
          <a:xfrm>
            <a:off x="1556591" y="1711375"/>
            <a:ext cx="832763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FUNCIONES</a:t>
            </a:r>
          </a:p>
          <a:p>
            <a:pPr algn="just" defTabSz="457200"/>
            <a:endParaRPr lang="es-ES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Configuración de la cuenta de la Entidad Estatal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 la estructura de la cuenta de la Entidad Estatal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de usuarios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Perfiles de usuario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 de usuario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Flujos de aprobación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Organizar la ejecución de los procesos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de Contratación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 del Proceso</a:t>
            </a:r>
          </a:p>
        </p:txBody>
      </p:sp>
    </p:spTree>
    <p:extLst>
      <p:ext uri="{BB962C8B-B14F-4D97-AF65-F5344CB8AC3E}">
        <p14:creationId xmlns:p14="http://schemas.microsoft.com/office/powerpoint/2010/main" val="6109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B259B40-2B46-4BF6-AFD1-2A03469853AF}"/>
              </a:ext>
            </a:extLst>
          </p:cNvPr>
          <p:cNvSpPr txBox="1"/>
          <p:nvPr/>
        </p:nvSpPr>
        <p:spPr>
          <a:xfrm>
            <a:off x="-514433" y="358792"/>
            <a:ext cx="8700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s-ES" sz="3600" b="1" dirty="0">
                <a:solidFill>
                  <a:srgbClr val="09235B"/>
                </a:solidFill>
                <a:latin typeface="arial" panose="020B0604020202020204" pitchFamily="34" charset="0"/>
              </a:rPr>
              <a:t>USUARIO</a:t>
            </a:r>
            <a:r>
              <a:rPr lang="es-ES" b="1" dirty="0">
                <a:solidFill>
                  <a:srgbClr val="080808"/>
                </a:solidFill>
                <a:latin typeface="Work Sans" pitchFamily="2" charset="0"/>
              </a:rPr>
              <a:t> </a:t>
            </a:r>
            <a:r>
              <a:rPr lang="es-ES" sz="3600" b="1" dirty="0">
                <a:solidFill>
                  <a:srgbClr val="09235B"/>
                </a:solidFill>
                <a:latin typeface="arial" panose="020B0604020202020204" pitchFamily="34" charset="0"/>
              </a:rPr>
              <a:t>Y CLAVE SECOP II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A0AD0B-1491-4A4E-AD02-ABC49D7D9C09}"/>
              </a:ext>
            </a:extLst>
          </p:cNvPr>
          <p:cNvSpPr txBox="1"/>
          <p:nvPr/>
        </p:nvSpPr>
        <p:spPr>
          <a:xfrm>
            <a:off x="1992019" y="1833295"/>
            <a:ext cx="7497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0" i="0" dirty="0">
                <a:solidFill>
                  <a:srgbClr val="080808"/>
                </a:solidFill>
                <a:effectLst/>
                <a:latin typeface="Work Sans" pitchFamily="2" charset="0"/>
                <a:hlinkClick r:id="rId2"/>
              </a:rPr>
              <a:t>https://www.colombiacompra.gov.co/secop-ii</a:t>
            </a:r>
            <a:endParaRPr lang="es-ES" b="0" i="0" dirty="0">
              <a:solidFill>
                <a:srgbClr val="080808"/>
              </a:solidFill>
              <a:effectLst/>
              <a:latin typeface="Work Sans" pitchFamily="2" charset="0"/>
            </a:endParaRPr>
          </a:p>
          <a:p>
            <a:pPr algn="ctr"/>
            <a:endParaRPr lang="es-ES" b="0" i="0" dirty="0">
              <a:solidFill>
                <a:srgbClr val="080808"/>
              </a:solidFill>
              <a:effectLst/>
              <a:latin typeface="Work Sans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731692-71F5-4BEA-85AA-24E73DC3D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226" y="2504293"/>
            <a:ext cx="1554701" cy="20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9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1144DD-F510-4F0A-9482-7778F5B3DDB0}"/>
              </a:ext>
            </a:extLst>
          </p:cNvPr>
          <p:cNvSpPr/>
          <p:nvPr/>
        </p:nvSpPr>
        <p:spPr>
          <a:xfrm>
            <a:off x="5894218" y="5078"/>
            <a:ext cx="5627615" cy="3150527"/>
          </a:xfrm>
          <a:custGeom>
            <a:avLst/>
            <a:gdLst>
              <a:gd name="connsiteX0" fmla="*/ 677073 w 5627615"/>
              <a:gd name="connsiteY0" fmla="*/ 0 h 3150527"/>
              <a:gd name="connsiteX1" fmla="*/ 5627615 w 5627615"/>
              <a:gd name="connsiteY1" fmla="*/ 0 h 3150527"/>
              <a:gd name="connsiteX2" fmla="*/ 5627615 w 5627615"/>
              <a:gd name="connsiteY2" fmla="*/ 29479 h 3150527"/>
              <a:gd name="connsiteX3" fmla="*/ 5587292 w 5627615"/>
              <a:gd name="connsiteY3" fmla="*/ 69590 h 3150527"/>
              <a:gd name="connsiteX4" fmla="*/ 2640497 w 5627615"/>
              <a:gd name="connsiteY4" fmla="*/ 3000909 h 3150527"/>
              <a:gd name="connsiteX5" fmla="*/ 1905168 w 5627615"/>
              <a:gd name="connsiteY5" fmla="*/ 3000909 h 3150527"/>
              <a:gd name="connsiteX6" fmla="*/ 150408 w 5627615"/>
              <a:gd name="connsiteY6" fmla="*/ 1271990 h 3150527"/>
              <a:gd name="connsiteX7" fmla="*/ 150408 w 5627615"/>
              <a:gd name="connsiteY7" fmla="*/ 523899 h 3150527"/>
              <a:gd name="connsiteX8" fmla="*/ 623428 w 5627615"/>
              <a:gd name="connsiteY8" fmla="*/ 53363 h 3150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7615" h="3150527">
                <a:moveTo>
                  <a:pt x="677073" y="0"/>
                </a:moveTo>
                <a:lnTo>
                  <a:pt x="5627615" y="0"/>
                </a:lnTo>
                <a:lnTo>
                  <a:pt x="5627615" y="29479"/>
                </a:lnTo>
                <a:lnTo>
                  <a:pt x="5587292" y="69590"/>
                </a:lnTo>
                <a:cubicBezTo>
                  <a:pt x="5277778" y="377479"/>
                  <a:pt x="4515897" y="1135359"/>
                  <a:pt x="2640497" y="3000909"/>
                </a:cubicBezTo>
                <a:cubicBezTo>
                  <a:pt x="2439953" y="3200400"/>
                  <a:pt x="2105712" y="3200400"/>
                  <a:pt x="1905168" y="3000909"/>
                </a:cubicBezTo>
                <a:cubicBezTo>
                  <a:pt x="1905168" y="3000909"/>
                  <a:pt x="1905168" y="3000909"/>
                  <a:pt x="150408" y="1271990"/>
                </a:cubicBezTo>
                <a:cubicBezTo>
                  <a:pt x="-50136" y="1055875"/>
                  <a:pt x="-50136" y="723390"/>
                  <a:pt x="150408" y="523899"/>
                </a:cubicBezTo>
                <a:cubicBezTo>
                  <a:pt x="150408" y="523899"/>
                  <a:pt x="150408" y="523899"/>
                  <a:pt x="623428" y="53363"/>
                </a:cubicBezTo>
                <a:close/>
              </a:path>
            </a:pathLst>
          </a:custGeom>
          <a:gradFill>
            <a:gsLst>
              <a:gs pos="0">
                <a:srgbClr val="09193C"/>
              </a:gs>
              <a:gs pos="100000">
                <a:srgbClr val="003CA3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AE15317-E1DC-4D3B-845A-ADA3CD765CF6}"/>
              </a:ext>
            </a:extLst>
          </p:cNvPr>
          <p:cNvGrpSpPr/>
          <p:nvPr/>
        </p:nvGrpSpPr>
        <p:grpSpPr>
          <a:xfrm>
            <a:off x="9333557" y="6233861"/>
            <a:ext cx="2486568" cy="530849"/>
            <a:chOff x="9333557" y="6233861"/>
            <a:chExt cx="2486568" cy="53084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AC2F96-E161-4469-B0A0-70840A2BD532}"/>
                </a:ext>
              </a:extLst>
            </p:cNvPr>
            <p:cNvSpPr txBox="1"/>
            <p:nvPr/>
          </p:nvSpPr>
          <p:spPr>
            <a:xfrm>
              <a:off x="9333557" y="6233861"/>
              <a:ext cx="2309592" cy="5308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ts val="3600"/>
                </a:lnSpc>
              </a:pPr>
              <a:r>
                <a:rPr lang="es-CO" sz="900" dirty="0">
                  <a:solidFill>
                    <a:srgbClr val="1D33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www.aerocivil.gov.co</a:t>
              </a:r>
              <a:endParaRPr lang="id-ID" sz="900" dirty="0">
                <a:solidFill>
                  <a:srgbClr val="1D33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1FDB3A2-502F-45E4-9681-09D573CE8777}"/>
                </a:ext>
              </a:extLst>
            </p:cNvPr>
            <p:cNvCxnSpPr/>
            <p:nvPr/>
          </p:nvCxnSpPr>
          <p:spPr>
            <a:xfrm rot="5400000" flipV="1">
              <a:off x="10504265" y="5370379"/>
              <a:ext cx="0" cy="2161656"/>
            </a:xfrm>
            <a:prstGeom prst="line">
              <a:avLst/>
            </a:prstGeom>
            <a:ln w="12700">
              <a:solidFill>
                <a:srgbClr val="003C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D9CBCBF-46B6-4891-8257-0ED189F082B7}"/>
                </a:ext>
              </a:extLst>
            </p:cNvPr>
            <p:cNvSpPr/>
            <p:nvPr/>
          </p:nvSpPr>
          <p:spPr>
            <a:xfrm rot="18900000">
              <a:off x="11614254" y="6350733"/>
              <a:ext cx="205871" cy="205871"/>
            </a:xfrm>
            <a:prstGeom prst="roundRect">
              <a:avLst/>
            </a:prstGeom>
            <a:gradFill>
              <a:gsLst>
                <a:gs pos="82000">
                  <a:srgbClr val="09193C"/>
                </a:gs>
                <a:gs pos="0">
                  <a:srgbClr val="003CA3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 </a:t>
              </a:r>
              <a:endParaRPr lang="id-ID" sz="1351" dirty="0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6E15F435-DAF8-451F-98C6-363E348AE20E}"/>
              </a:ext>
            </a:extLst>
          </p:cNvPr>
          <p:cNvGrpSpPr/>
          <p:nvPr/>
        </p:nvGrpSpPr>
        <p:grpSpPr>
          <a:xfrm>
            <a:off x="0" y="0"/>
            <a:ext cx="2030544" cy="1306286"/>
            <a:chOff x="0" y="0"/>
            <a:chExt cx="2030544" cy="1306286"/>
          </a:xfrm>
        </p:grpSpPr>
        <p:grpSp>
          <p:nvGrpSpPr>
            <p:cNvPr id="27" name="Group 2">
              <a:extLst>
                <a:ext uri="{FF2B5EF4-FFF2-40B4-BE49-F238E27FC236}">
                  <a16:creationId xmlns:a16="http://schemas.microsoft.com/office/drawing/2014/main" id="{9A8FD4BE-4261-4051-BC2B-C1AB00BAE8C6}"/>
                </a:ext>
              </a:extLst>
            </p:cNvPr>
            <p:cNvGrpSpPr/>
            <p:nvPr/>
          </p:nvGrpSpPr>
          <p:grpSpPr>
            <a:xfrm>
              <a:off x="0" y="0"/>
              <a:ext cx="2030544" cy="1306286"/>
              <a:chOff x="-1" y="0"/>
              <a:chExt cx="1570413" cy="911205"/>
            </a:xfrm>
          </p:grpSpPr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7A6BEADD-C391-432A-B885-F1E3BCC07C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570412" cy="911205"/>
              </a:xfrm>
              <a:custGeom>
                <a:avLst/>
                <a:gdLst>
                  <a:gd name="T0" fmla="*/ 0 w 663"/>
                  <a:gd name="T1" fmla="*/ 384 h 384"/>
                  <a:gd name="T2" fmla="*/ 236 w 663"/>
                  <a:gd name="T3" fmla="*/ 384 h 384"/>
                  <a:gd name="T4" fmla="*/ 309 w 663"/>
                  <a:gd name="T5" fmla="*/ 354 h 384"/>
                  <a:gd name="T6" fmla="*/ 663 w 663"/>
                  <a:gd name="T7" fmla="*/ 0 h 384"/>
                  <a:gd name="T8" fmla="*/ 31 w 663"/>
                  <a:gd name="T9" fmla="*/ 5 h 384"/>
                  <a:gd name="T10" fmla="*/ 0 w 663"/>
                  <a:gd name="T11" fmla="*/ 384 h 384"/>
                  <a:gd name="connsiteX0" fmla="*/ 8 w 10008"/>
                  <a:gd name="connsiteY0" fmla="*/ 10000 h 10000"/>
                  <a:gd name="connsiteX1" fmla="*/ 3568 w 10008"/>
                  <a:gd name="connsiteY1" fmla="*/ 10000 h 10000"/>
                  <a:gd name="connsiteX2" fmla="*/ 4669 w 10008"/>
                  <a:gd name="connsiteY2" fmla="*/ 9219 h 10000"/>
                  <a:gd name="connsiteX3" fmla="*/ 10008 w 10008"/>
                  <a:gd name="connsiteY3" fmla="*/ 0 h 10000"/>
                  <a:gd name="connsiteX4" fmla="*/ 0 w 10008"/>
                  <a:gd name="connsiteY4" fmla="*/ 130 h 10000"/>
                  <a:gd name="connsiteX5" fmla="*/ 8 w 10008"/>
                  <a:gd name="connsiteY5" fmla="*/ 10000 h 10000"/>
                  <a:gd name="connsiteX0" fmla="*/ 8 w 10008"/>
                  <a:gd name="connsiteY0" fmla="*/ 10023 h 10023"/>
                  <a:gd name="connsiteX1" fmla="*/ 3568 w 10008"/>
                  <a:gd name="connsiteY1" fmla="*/ 10023 h 10023"/>
                  <a:gd name="connsiteX2" fmla="*/ 4669 w 10008"/>
                  <a:gd name="connsiteY2" fmla="*/ 9242 h 10023"/>
                  <a:gd name="connsiteX3" fmla="*/ 10008 w 10008"/>
                  <a:gd name="connsiteY3" fmla="*/ 23 h 10023"/>
                  <a:gd name="connsiteX4" fmla="*/ 0 w 10008"/>
                  <a:gd name="connsiteY4" fmla="*/ 0 h 10023"/>
                  <a:gd name="connsiteX5" fmla="*/ 8 w 10008"/>
                  <a:gd name="connsiteY5" fmla="*/ 10023 h 10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8" h="10023">
                    <a:moveTo>
                      <a:pt x="8" y="10023"/>
                    </a:moveTo>
                    <a:lnTo>
                      <a:pt x="3568" y="10023"/>
                    </a:lnTo>
                    <a:cubicBezTo>
                      <a:pt x="3975" y="10023"/>
                      <a:pt x="4367" y="9737"/>
                      <a:pt x="4669" y="9242"/>
                    </a:cubicBezTo>
                    <a:lnTo>
                      <a:pt x="10008" y="23"/>
                    </a:lnTo>
                    <a:lnTo>
                      <a:pt x="0" y="0"/>
                    </a:lnTo>
                    <a:cubicBezTo>
                      <a:pt x="3" y="3290"/>
                      <a:pt x="5" y="6733"/>
                      <a:pt x="8" y="10023"/>
                    </a:cubicBezTo>
                    <a:close/>
                  </a:path>
                </a:pathLst>
              </a:custGeom>
              <a:gradFill>
                <a:gsLst>
                  <a:gs pos="48000">
                    <a:srgbClr val="09193C"/>
                  </a:gs>
                  <a:gs pos="100000">
                    <a:srgbClr val="003CA3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1"/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501FC74A-BA3E-4D0A-A787-AF9DB7E1E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0"/>
                <a:ext cx="1157012" cy="671337"/>
              </a:xfrm>
              <a:custGeom>
                <a:avLst/>
                <a:gdLst>
                  <a:gd name="T0" fmla="*/ 0 w 663"/>
                  <a:gd name="T1" fmla="*/ 384 h 384"/>
                  <a:gd name="T2" fmla="*/ 236 w 663"/>
                  <a:gd name="T3" fmla="*/ 384 h 384"/>
                  <a:gd name="T4" fmla="*/ 309 w 663"/>
                  <a:gd name="T5" fmla="*/ 354 h 384"/>
                  <a:gd name="T6" fmla="*/ 663 w 663"/>
                  <a:gd name="T7" fmla="*/ 0 h 384"/>
                  <a:gd name="T8" fmla="*/ 31 w 663"/>
                  <a:gd name="T9" fmla="*/ 5 h 384"/>
                  <a:gd name="T10" fmla="*/ 0 w 663"/>
                  <a:gd name="T11" fmla="*/ 384 h 384"/>
                  <a:gd name="connsiteX0" fmla="*/ 8 w 10008"/>
                  <a:gd name="connsiteY0" fmla="*/ 10000 h 10000"/>
                  <a:gd name="connsiteX1" fmla="*/ 3568 w 10008"/>
                  <a:gd name="connsiteY1" fmla="*/ 10000 h 10000"/>
                  <a:gd name="connsiteX2" fmla="*/ 4669 w 10008"/>
                  <a:gd name="connsiteY2" fmla="*/ 9219 h 10000"/>
                  <a:gd name="connsiteX3" fmla="*/ 10008 w 10008"/>
                  <a:gd name="connsiteY3" fmla="*/ 0 h 10000"/>
                  <a:gd name="connsiteX4" fmla="*/ 0 w 10008"/>
                  <a:gd name="connsiteY4" fmla="*/ 130 h 10000"/>
                  <a:gd name="connsiteX5" fmla="*/ 8 w 10008"/>
                  <a:gd name="connsiteY5" fmla="*/ 10000 h 10000"/>
                  <a:gd name="connsiteX0" fmla="*/ 8 w 10008"/>
                  <a:gd name="connsiteY0" fmla="*/ 10023 h 10023"/>
                  <a:gd name="connsiteX1" fmla="*/ 3568 w 10008"/>
                  <a:gd name="connsiteY1" fmla="*/ 10023 h 10023"/>
                  <a:gd name="connsiteX2" fmla="*/ 4669 w 10008"/>
                  <a:gd name="connsiteY2" fmla="*/ 9242 h 10023"/>
                  <a:gd name="connsiteX3" fmla="*/ 10008 w 10008"/>
                  <a:gd name="connsiteY3" fmla="*/ 23 h 10023"/>
                  <a:gd name="connsiteX4" fmla="*/ 0 w 10008"/>
                  <a:gd name="connsiteY4" fmla="*/ 0 h 10023"/>
                  <a:gd name="connsiteX5" fmla="*/ 8 w 10008"/>
                  <a:gd name="connsiteY5" fmla="*/ 10023 h 10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8" h="10023">
                    <a:moveTo>
                      <a:pt x="8" y="10023"/>
                    </a:moveTo>
                    <a:lnTo>
                      <a:pt x="3568" y="10023"/>
                    </a:lnTo>
                    <a:cubicBezTo>
                      <a:pt x="3975" y="10023"/>
                      <a:pt x="4367" y="9737"/>
                      <a:pt x="4669" y="9242"/>
                    </a:cubicBezTo>
                    <a:lnTo>
                      <a:pt x="10008" y="23"/>
                    </a:lnTo>
                    <a:lnTo>
                      <a:pt x="0" y="0"/>
                    </a:lnTo>
                    <a:cubicBezTo>
                      <a:pt x="3" y="3290"/>
                      <a:pt x="5" y="6733"/>
                      <a:pt x="8" y="10023"/>
                    </a:cubicBezTo>
                    <a:close/>
                  </a:path>
                </a:pathLst>
              </a:custGeom>
              <a:gradFill>
                <a:gsLst>
                  <a:gs pos="23000">
                    <a:srgbClr val="09193C">
                      <a:alpha val="75000"/>
                    </a:srgbClr>
                  </a:gs>
                  <a:gs pos="100000">
                    <a:srgbClr val="003CA3">
                      <a:alpha val="17000"/>
                      <a:lumMod val="95000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1" dirty="0"/>
              </a:p>
            </p:txBody>
          </p:sp>
        </p:grp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67508989-7BE0-4C82-AB17-5629BE20F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99" y="0"/>
              <a:ext cx="1070217" cy="1070217"/>
            </a:xfrm>
            <a:prstGeom prst="rect">
              <a:avLst/>
            </a:prstGeom>
          </p:spPr>
        </p:pic>
      </p:grpSp>
      <p:sp>
        <p:nvSpPr>
          <p:cNvPr id="25" name="Rectángulo 24">
            <a:extLst>
              <a:ext uri="{FF2B5EF4-FFF2-40B4-BE49-F238E27FC236}">
                <a16:creationId xmlns:a16="http://schemas.microsoft.com/office/drawing/2014/main" id="{216FD378-8176-4CAC-82D5-34B1C48A007E}"/>
              </a:ext>
            </a:extLst>
          </p:cNvPr>
          <p:cNvSpPr/>
          <p:nvPr/>
        </p:nvSpPr>
        <p:spPr>
          <a:xfrm>
            <a:off x="8523616" y="4875821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sz="20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r>
              <a:rPr lang="es-CO" sz="3600" b="1" dirty="0">
                <a:solidFill>
                  <a:schemeClr val="accent1"/>
                </a:solidFill>
                <a:latin typeface="Calibri" panose="020F0502020204030204" pitchFamily="34" charset="0"/>
              </a:rPr>
              <a:t>GRACIAS</a:t>
            </a:r>
          </a:p>
          <a:p>
            <a:endParaRPr lang="es-CO" sz="20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31" name="Imagen 30" descr="Avión en una pista&#10;&#10;Descripción generada automáticamente">
            <a:extLst>
              <a:ext uri="{FF2B5EF4-FFF2-40B4-BE49-F238E27FC236}">
                <a16:creationId xmlns:a16="http://schemas.microsoft.com/office/drawing/2014/main" id="{9045E58B-3254-4070-A4A8-00483CF4E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05" y="457692"/>
            <a:ext cx="8540190" cy="4270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object 3">
            <a:extLst>
              <a:ext uri="{FF2B5EF4-FFF2-40B4-BE49-F238E27FC236}">
                <a16:creationId xmlns:a16="http://schemas.microsoft.com/office/drawing/2014/main" id="{AC14E9C8-7106-4842-9FD5-4E818197A905}"/>
              </a:ext>
            </a:extLst>
          </p:cNvPr>
          <p:cNvSpPr txBox="1"/>
          <p:nvPr/>
        </p:nvSpPr>
        <p:spPr>
          <a:xfrm>
            <a:off x="1944545" y="924333"/>
            <a:ext cx="4151455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3600" b="1" i="1" dirty="0">
                <a:solidFill>
                  <a:srgbClr val="006FC0"/>
                </a:solidFill>
                <a:latin typeface="Calibri"/>
                <a:cs typeface="Calibri"/>
              </a:rPr>
              <a:t>“La </a:t>
            </a:r>
            <a:r>
              <a:rPr sz="3600" b="1" i="1" spc="-10" dirty="0">
                <a:solidFill>
                  <a:srgbClr val="006FC0"/>
                </a:solidFill>
                <a:latin typeface="Calibri"/>
                <a:cs typeface="Calibri"/>
              </a:rPr>
              <a:t>satisfacción radica </a:t>
            </a:r>
            <a:r>
              <a:rPr sz="3600" b="1" i="1" spc="-5" dirty="0">
                <a:solidFill>
                  <a:srgbClr val="006FC0"/>
                </a:solidFill>
                <a:latin typeface="Calibri"/>
                <a:cs typeface="Calibri"/>
              </a:rPr>
              <a:t>en el </a:t>
            </a:r>
            <a:r>
              <a:rPr sz="3600" b="1" i="1" spc="-80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i="1" spc="-20" dirty="0">
                <a:solidFill>
                  <a:srgbClr val="006FC0"/>
                </a:solidFill>
                <a:latin typeface="Calibri"/>
                <a:cs typeface="Calibri"/>
              </a:rPr>
              <a:t>esfuerzo, </a:t>
            </a:r>
            <a:r>
              <a:rPr sz="3600" b="1" i="1" spc="-5" dirty="0">
                <a:solidFill>
                  <a:srgbClr val="006FC0"/>
                </a:solidFill>
                <a:latin typeface="Calibri"/>
                <a:cs typeface="Calibri"/>
              </a:rPr>
              <a:t>no en el </a:t>
            </a:r>
            <a:r>
              <a:rPr sz="3600" b="1" i="1" dirty="0">
                <a:solidFill>
                  <a:srgbClr val="006FC0"/>
                </a:solidFill>
                <a:latin typeface="Calibri"/>
                <a:cs typeface="Calibri"/>
              </a:rPr>
              <a:t>logro. El </a:t>
            </a:r>
            <a:r>
              <a:rPr sz="3600" b="1" i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i="1" spc="-15" dirty="0">
                <a:solidFill>
                  <a:srgbClr val="006FC0"/>
                </a:solidFill>
                <a:latin typeface="Calibri"/>
                <a:cs typeface="Calibri"/>
              </a:rPr>
              <a:t>esfuerzo </a:t>
            </a:r>
            <a:r>
              <a:rPr sz="3600" b="1" i="1" spc="-20" dirty="0">
                <a:solidFill>
                  <a:srgbClr val="006FC0"/>
                </a:solidFill>
                <a:latin typeface="Calibri"/>
                <a:cs typeface="Calibri"/>
              </a:rPr>
              <a:t>total </a:t>
            </a:r>
            <a:r>
              <a:rPr sz="3600" b="1" i="1" spc="-5" dirty="0">
                <a:solidFill>
                  <a:srgbClr val="006FC0"/>
                </a:solidFill>
                <a:latin typeface="Calibri"/>
                <a:cs typeface="Calibri"/>
              </a:rPr>
              <a:t>es </a:t>
            </a:r>
            <a:r>
              <a:rPr sz="3600" b="1" i="1" spc="-10" dirty="0">
                <a:solidFill>
                  <a:srgbClr val="006FC0"/>
                </a:solidFill>
                <a:latin typeface="Calibri"/>
                <a:cs typeface="Calibri"/>
              </a:rPr>
              <a:t>una </a:t>
            </a:r>
            <a:r>
              <a:rPr sz="3600" b="1" i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i="1" spc="-10" dirty="0">
                <a:solidFill>
                  <a:srgbClr val="006FC0"/>
                </a:solidFill>
                <a:latin typeface="Calibri"/>
                <a:cs typeface="Calibri"/>
              </a:rPr>
              <a:t>victoria </a:t>
            </a:r>
            <a:r>
              <a:rPr sz="3600" b="1" i="1" spc="-15" dirty="0">
                <a:solidFill>
                  <a:srgbClr val="006FC0"/>
                </a:solidFill>
                <a:latin typeface="Calibri"/>
                <a:cs typeface="Calibri"/>
              </a:rPr>
              <a:t>completa” </a:t>
            </a:r>
            <a:r>
              <a:rPr sz="3600" b="1" i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i="1" spc="-5" dirty="0">
                <a:solidFill>
                  <a:srgbClr val="939393"/>
                </a:solidFill>
                <a:latin typeface="Calibri"/>
                <a:cs typeface="Calibri"/>
              </a:rPr>
              <a:t>Mahatma</a:t>
            </a:r>
            <a:r>
              <a:rPr sz="3600" b="1" i="1" spc="-10" dirty="0">
                <a:solidFill>
                  <a:srgbClr val="939393"/>
                </a:solidFill>
                <a:latin typeface="Calibri"/>
                <a:cs typeface="Calibri"/>
              </a:rPr>
              <a:t> </a:t>
            </a:r>
            <a:r>
              <a:rPr sz="3600" b="1" i="1" spc="-5" dirty="0">
                <a:solidFill>
                  <a:srgbClr val="939393"/>
                </a:solidFill>
                <a:latin typeface="Calibri"/>
                <a:cs typeface="Calibri"/>
              </a:rPr>
              <a:t>Gandhi</a:t>
            </a:r>
            <a:endParaRPr sz="3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57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9112" y="1490472"/>
            <a:ext cx="8221980" cy="1538242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151765" rIns="0" bIns="0" rtlCol="0">
            <a:spAutoFit/>
          </a:bodyPr>
          <a:lstStyle/>
          <a:p>
            <a:pPr marL="137160" marR="128905" indent="-1905" algn="ctr">
              <a:spcBef>
                <a:spcPts val="1195"/>
              </a:spcBef>
            </a:pP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¿QUE DEBERES TIENEN LOS </a:t>
            </a:r>
            <a:r>
              <a:rPr sz="3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SUPERVISORES</a:t>
            </a:r>
            <a:r>
              <a:rPr sz="3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INTERVENTORES</a:t>
            </a:r>
            <a:r>
              <a:rPr sz="3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30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85" dirty="0">
                <a:solidFill>
                  <a:srgbClr val="FFFFFF"/>
                </a:solidFill>
                <a:latin typeface="Arial"/>
                <a:cs typeface="Arial"/>
              </a:rPr>
              <a:t>ART.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84</a:t>
            </a:r>
            <a:r>
              <a:rPr sz="3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EA?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66178" y="3212338"/>
            <a:ext cx="2988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739140" algn="l"/>
                <a:tab pos="1637030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	ENTIDAD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17242" y="3212338"/>
            <a:ext cx="46482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2807970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MAN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NER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I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FORMADA  </a:t>
            </a:r>
            <a:r>
              <a:rPr sz="2400" spc="-35" dirty="0">
                <a:solidFill>
                  <a:srgbClr val="1E1C11"/>
                </a:solidFill>
                <a:latin typeface="Arial MT"/>
                <a:cs typeface="Arial MT"/>
              </a:rPr>
              <a:t>CONTRATANTE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60570" y="3578097"/>
            <a:ext cx="5693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spc="1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4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HECHOS</a:t>
            </a:r>
            <a:r>
              <a:rPr sz="2400" spc="1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CIRCUNSTANCIAS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17243" y="3943554"/>
            <a:ext cx="81375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826135" algn="l"/>
                <a:tab pos="2249805" algn="l"/>
                <a:tab pos="4266565" algn="l"/>
                <a:tab pos="5462905" algn="l"/>
                <a:tab pos="6040755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QUE	P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EDAN	CONS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ITUIR	A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400" spc="-55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OS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	CO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RUPCIÓN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3029" y="4309998"/>
            <a:ext cx="4073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580515" algn="l"/>
                <a:tab pos="2256155" algn="l"/>
                <a:tab pos="3688715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NGAN	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N	RIE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G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17242" y="4309998"/>
            <a:ext cx="52463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499745" algn="l"/>
                <a:tab pos="2018030" algn="l"/>
                <a:tab pos="2614295" algn="l"/>
                <a:tab pos="3467735" algn="l"/>
                <a:tab pos="3601720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PUEDAN	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PONER		O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CUMP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400" spc="-6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CON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400" spc="-18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spc="-55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O,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07553" y="4675758"/>
            <a:ext cx="2661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18159" algn="l"/>
                <a:tab pos="2112645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CU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	</a:t>
            </a:r>
            <a:r>
              <a:rPr sz="2400" spc="-185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17242" y="5041519"/>
            <a:ext cx="49606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INCUMPLIMIENTO</a:t>
            </a:r>
            <a:r>
              <a:rPr sz="24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2400" spc="-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PRESENTE.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FBE0BDA2283544F9B056586E3068FE6" ma:contentTypeVersion="2" ma:contentTypeDescription="Crear nuevo documento." ma:contentTypeScope="" ma:versionID="55bb29f375946301c9b9659a2dfbdfe0">
  <xsd:schema xmlns:xsd="http://www.w3.org/2001/XMLSchema" xmlns:xs="http://www.w3.org/2001/XMLSchema" xmlns:p="http://schemas.microsoft.com/office/2006/metadata/properties" xmlns:ns2="fa4966e2-ab1e-41a5-bcc1-6d2efb26a169" targetNamespace="http://schemas.microsoft.com/office/2006/metadata/properties" ma:root="true" ma:fieldsID="02a6ae503d61a39ce3cd0c1ce7760870" ns2:_="">
    <xsd:import namespace="fa4966e2-ab1e-41a5-bcc1-6d2efb26a169"/>
    <xsd:element name="properties">
      <xsd:complexType>
        <xsd:sequence>
          <xsd:element name="documentManagement">
            <xsd:complexType>
              <xsd:all>
                <xsd:element ref="ns2:Formato" minOccurs="0"/>
                <xsd:element ref="ns2:categori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966e2-ab1e-41a5-bcc1-6d2efb26a169" elementFormDefault="qualified">
    <xsd:import namespace="http://schemas.microsoft.com/office/2006/documentManagement/types"/>
    <xsd:import namespace="http://schemas.microsoft.com/office/infopath/2007/PartnerControls"/>
    <xsd:element name="Formato" ma:index="8" nillable="true" ma:displayName="Formato" ma:default="/Style%20Library/Images/pdf.svg" ma:format="Dropdown" ma:internalName="Formato">
      <xsd:simpleType>
        <xsd:restriction base="dms:Choice">
          <xsd:enumeration value="/Style%20Library/Images/pdf.svg"/>
          <xsd:enumeration value="/Style%20Library/Images/doc.svg"/>
          <xsd:enumeration value="/Style%20Library/Images/xls.svg"/>
          <xsd:enumeration value="/Style%20Library/Images/ppt.svg"/>
          <xsd:enumeration value="/Style%20Library/Images/jpg.svg"/>
        </xsd:restriction>
      </xsd:simpleType>
    </xsd:element>
    <xsd:element name="categoria" ma:index="9" nillable="true" ma:displayName="categoria" ma:default="Introducción" ma:format="Dropdown" ma:internalName="categoria">
      <xsd:simpleType>
        <xsd:restriction base="dms:Choice">
          <xsd:enumeration value="Introducción"/>
          <xsd:enumeration value="Capacitación"/>
          <xsd:enumeration value="Capítulo I"/>
          <xsd:enumeration value="Capítulo III"/>
          <xsd:enumeration value="Capítulo III"/>
          <xsd:enumeration value="Capítulo IV"/>
          <xsd:enumeration value="Capítulo V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ia xmlns="fa4966e2-ab1e-41a5-bcc1-6d2efb26a169">Capacitación</categoria>
    <Formato xmlns="fa4966e2-ab1e-41a5-bcc1-6d2efb26a169">/Style%20Library/Images/pdf.svg</Formato>
  </documentManagement>
</p:properties>
</file>

<file path=customXml/itemProps1.xml><?xml version="1.0" encoding="utf-8"?>
<ds:datastoreItem xmlns:ds="http://schemas.openxmlformats.org/officeDocument/2006/customXml" ds:itemID="{9D91374F-8707-4A4F-A192-90745E88333D}"/>
</file>

<file path=customXml/itemProps2.xml><?xml version="1.0" encoding="utf-8"?>
<ds:datastoreItem xmlns:ds="http://schemas.openxmlformats.org/officeDocument/2006/customXml" ds:itemID="{95E6ECD7-95AE-43E4-A155-E3E45F414117}"/>
</file>

<file path=customXml/itemProps3.xml><?xml version="1.0" encoding="utf-8"?>
<ds:datastoreItem xmlns:ds="http://schemas.openxmlformats.org/officeDocument/2006/customXml" ds:itemID="{61D7DE67-5C04-4715-B420-C4C8739BF810}"/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8064</Words>
  <Application>Microsoft Office PowerPoint</Application>
  <PresentationFormat>Panorámica</PresentationFormat>
  <Paragraphs>551</Paragraphs>
  <Slides>85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85</vt:i4>
      </vt:variant>
    </vt:vector>
  </HeadingPairs>
  <TitlesOfParts>
    <vt:vector size="96" baseType="lpstr">
      <vt:lpstr>Arial</vt:lpstr>
      <vt:lpstr>Arial</vt:lpstr>
      <vt:lpstr>Arial MT</vt:lpstr>
      <vt:lpstr>Calibri</vt:lpstr>
      <vt:lpstr>Calibri Light</vt:lpstr>
      <vt:lpstr>Open Sans</vt:lpstr>
      <vt:lpstr>Segoe UI Symbol</vt:lpstr>
      <vt:lpstr>Times New Roman</vt:lpstr>
      <vt:lpstr>Wingdings</vt:lpstr>
      <vt:lpstr>Work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OBLIGACIONES/FUNCIONES</vt:lpstr>
      <vt:lpstr>OBLIGACIONES/FUNCIONES</vt:lpstr>
      <vt:lpstr>CALIDADES DEL INTERVENTOR O  SUPERVISOR.</vt:lpstr>
      <vt:lpstr>LOS SUPERVISORES O  INTERVENTORES TIENE LAS  SIGUIENTES PROHIBICIONES</vt:lpstr>
      <vt:lpstr>Presentación de PowerPoint</vt:lpstr>
      <vt:lpstr>Presentación de PowerPoint</vt:lpstr>
      <vt:lpstr>CONCEPTOS Y OBLIGACIONES DE  INFORMACIÓN</vt:lpstr>
      <vt:lpstr>CONCEPTOS Y OBLIGACIONES DE  INFORMACIÓN</vt:lpstr>
      <vt:lpstr>CONCEPTOS Y OBLIGACIONES DE  INFORMACIÓN</vt:lpstr>
      <vt:lpstr>CONCEPTOS Y OBLIGACIONES DE  INFORMACIÓN</vt:lpstr>
      <vt:lpstr>CONCEPTOS Y OBLIGACIONES DE  INFORMACIÓN</vt:lpstr>
      <vt:lpstr>CONCEPTOS Y OBLIGACIONES DE  INFORMACIÓN</vt:lpstr>
      <vt:lpstr>CONCEPTOS Y OBLIGACIONES DE  INFORMACIÓN</vt:lpstr>
      <vt:lpstr>DEBER DE GESTIÓN  DOCUMENTAL</vt:lpstr>
      <vt:lpstr>SUSPENSIÓN DEL CONTRATO</vt:lpstr>
      <vt:lpstr>SUSPENSIÓN DEL CONTRATO</vt:lpstr>
      <vt:lpstr>SUSPENSIÓN DEL CONTRATO</vt:lpstr>
      <vt:lpstr>SUSPENSIÓN DEL  CONTRATO</vt:lpstr>
      <vt:lpstr>MODIFICACIONES  DE MUTUO  ACUERDO.</vt:lpstr>
      <vt:lpstr>Presentación de PowerPoint</vt:lpstr>
      <vt:lpstr>CESIÓN DEL CONTRATO. La cesión</vt:lpstr>
      <vt:lpstr>Presentación de PowerPoint</vt:lpstr>
      <vt:lpstr>CESIÓN DEL CONTRATO. La cesión procede en</vt:lpstr>
      <vt:lpstr>Presentación de PowerPoint</vt:lpstr>
      <vt:lpstr>PROCEDIMIENTO CESIÓN DEL CONTRATO</vt:lpstr>
      <vt:lpstr>CESIÓN DE DERECHOS ECONOMICOS: Los</vt:lpstr>
      <vt:lpstr>PROCEDIMIENTO CESIÓN  DERECHOS ECONÓMICOS</vt:lpstr>
      <vt:lpstr>SILENCIO ADMINISTRATIVO  POSITIVO</vt:lpstr>
      <vt:lpstr>SILENCIO ADMINISTRATIVO  POSITIVO</vt:lpstr>
      <vt:lpstr>Presentación de PowerPoint</vt:lpstr>
      <vt:lpstr>DEBIDO PROCESO:</vt:lpstr>
      <vt:lpstr>Presentación de PowerPoint</vt:lpstr>
      <vt:lpstr>Presentación de PowerPoint</vt:lpstr>
      <vt:lpstr>PROCEDIMIENTO – ART. 86 EA</vt:lpstr>
      <vt:lpstr>MULTAS</vt:lpstr>
      <vt:lpstr>MULTAS</vt:lpstr>
      <vt:lpstr>Presentación de PowerPoint</vt:lpstr>
      <vt:lpstr>Presentación de PowerPoint</vt:lpstr>
      <vt:lpstr>CLÁUSULA PENAL</vt:lpstr>
      <vt:lpstr>Presentación de PowerPoint</vt:lpstr>
      <vt:lpstr>Presentación de PowerPoint</vt:lpstr>
      <vt:lpstr>Presentación de PowerPoint</vt:lpstr>
      <vt:lpstr>¿QUÉ CONTRATOS SE  LIQUIDAN?</vt:lpstr>
      <vt:lpstr>Presentación de PowerPoint</vt:lpstr>
      <vt:lpstr>Presentación de PowerPoint</vt:lpstr>
      <vt:lpstr>TIPOS DE LIQUIDACIÓN</vt:lpstr>
      <vt:lpstr>Presentación de PowerPoint</vt:lpstr>
      <vt:lpstr>Presentación de PowerPoint</vt:lpstr>
      <vt:lpstr>LIQUIDACIÓN JUDICIAL: Liquidación realizada por el Juez del contrato.</vt:lpstr>
      <vt:lpstr>Presentación de PowerPoint</vt:lpstr>
      <vt:lpstr>Presentación de PowerPoint</vt:lpstr>
      <vt:lpstr>PROCEDIMIENTO  LIQUIDACIÓN DEL CONTRATO</vt:lpstr>
      <vt:lpstr>PROCEDIMIENTO  LIQUIDACIÓN DEL CONTRATO</vt:lpstr>
      <vt:lpstr>PROCEDIMIENTO  LIQUIDACIÓN DEL CONTRATO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RESPONSABILIDAD</vt:lpstr>
      <vt:lpstr>RESPONSABILIDAD</vt:lpstr>
      <vt:lpstr>LEY 80 DE 1993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Eduardo Gonzalkez DIAZ</dc:creator>
  <cp:lastModifiedBy>Gloria Amparo Montealegre Ibañez</cp:lastModifiedBy>
  <cp:revision>46</cp:revision>
  <dcterms:created xsi:type="dcterms:W3CDTF">2022-01-26T16:29:07Z</dcterms:created>
  <dcterms:modified xsi:type="dcterms:W3CDTF">2022-09-20T01:26:27Z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0x010100DFBE0BDA2283544F9B056586E3068FE6</vt:lpwstr>
  </property>
</Properties>
</file>